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Lst>
  <p:notesMasterIdLst>
    <p:notesMasterId r:id="rId30"/>
  </p:notesMasterIdLst>
  <p:handoutMasterIdLst>
    <p:handoutMasterId r:id="rId31"/>
  </p:handoutMasterIdLst>
  <p:sldIdLst>
    <p:sldId id="259" r:id="rId2"/>
    <p:sldId id="264" r:id="rId3"/>
    <p:sldId id="260" r:id="rId4"/>
    <p:sldId id="262" r:id="rId5"/>
    <p:sldId id="266" r:id="rId6"/>
    <p:sldId id="265" r:id="rId7"/>
    <p:sldId id="267" r:id="rId8"/>
    <p:sldId id="268" r:id="rId9"/>
    <p:sldId id="269" r:id="rId10"/>
    <p:sldId id="271" r:id="rId11"/>
    <p:sldId id="270" r:id="rId12"/>
    <p:sldId id="272" r:id="rId13"/>
    <p:sldId id="273" r:id="rId14"/>
    <p:sldId id="274" r:id="rId15"/>
    <p:sldId id="277" r:id="rId16"/>
    <p:sldId id="276" r:id="rId17"/>
    <p:sldId id="279" r:id="rId18"/>
    <p:sldId id="278" r:id="rId19"/>
    <p:sldId id="281" r:id="rId20"/>
    <p:sldId id="282" r:id="rId21"/>
    <p:sldId id="283" r:id="rId22"/>
    <p:sldId id="284" r:id="rId23"/>
    <p:sldId id="285" r:id="rId24"/>
    <p:sldId id="290" r:id="rId25"/>
    <p:sldId id="293" r:id="rId26"/>
    <p:sldId id="286" r:id="rId27"/>
    <p:sldId id="291" r:id="rId28"/>
    <p:sldId id="292"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94660"/>
  </p:normalViewPr>
  <p:slideViewPr>
    <p:cSldViewPr snapToGrid="0">
      <p:cViewPr varScale="1">
        <p:scale>
          <a:sx n="110" d="100"/>
          <a:sy n="110" d="100"/>
        </p:scale>
        <p:origin x="3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F10D73-E005-474E-BF61-B96661CC1378}" type="datetimeFigureOut">
              <a:rPr lang="en-GB" smtClean="0"/>
              <a:t>07/09/2022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24BA426-8AA1-47A5-BA27-79DA838C9847}" type="slidenum">
              <a:rPr lang="en-GB" smtClean="0"/>
              <a:t>‹#›</a:t>
            </a:fld>
            <a:endParaRPr lang="en-GB"/>
          </a:p>
        </p:txBody>
      </p:sp>
    </p:spTree>
    <p:extLst>
      <p:ext uri="{BB962C8B-B14F-4D97-AF65-F5344CB8AC3E}">
        <p14:creationId xmlns:p14="http://schemas.microsoft.com/office/powerpoint/2010/main" val="3198966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3AFA211-792C-4231-A557-300F051BFE6E}" type="datetimeFigureOut">
              <a:rPr lang="en-GB" smtClean="0"/>
              <a:t>07/09/2022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FCB6CD-1581-4037-B9CB-6079C68B6127}" type="slidenum">
              <a:rPr lang="en-GB" smtClean="0"/>
              <a:t>‹#›</a:t>
            </a:fld>
            <a:endParaRPr lang="en-GB"/>
          </a:p>
        </p:txBody>
      </p:sp>
    </p:spTree>
    <p:extLst>
      <p:ext uri="{BB962C8B-B14F-4D97-AF65-F5344CB8AC3E}">
        <p14:creationId xmlns:p14="http://schemas.microsoft.com/office/powerpoint/2010/main" val="190283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just about</a:t>
            </a:r>
            <a:r>
              <a:rPr lang="en-GB" baseline="0" dirty="0" smtClean="0"/>
              <a:t> reading and writing covers lots of other areas. Used for PSED in class to explore situations. </a:t>
            </a:r>
            <a:endParaRPr lang="en-GB" dirty="0"/>
          </a:p>
        </p:txBody>
      </p:sp>
      <p:sp>
        <p:nvSpPr>
          <p:cNvPr id="4" name="Slide Number Placeholder 3"/>
          <p:cNvSpPr>
            <a:spLocks noGrp="1"/>
          </p:cNvSpPr>
          <p:nvPr>
            <p:ph type="sldNum" sz="quarter" idx="10"/>
          </p:nvPr>
        </p:nvSpPr>
        <p:spPr/>
        <p:txBody>
          <a:bodyPr/>
          <a:lstStyle/>
          <a:p>
            <a:fld id="{D8FCB6CD-1581-4037-B9CB-6079C68B6127}" type="slidenum">
              <a:rPr lang="en-GB" smtClean="0"/>
              <a:t>3</a:t>
            </a:fld>
            <a:endParaRPr lang="en-GB"/>
          </a:p>
        </p:txBody>
      </p:sp>
    </p:spTree>
    <p:extLst>
      <p:ext uri="{BB962C8B-B14F-4D97-AF65-F5344CB8AC3E}">
        <p14:creationId xmlns:p14="http://schemas.microsoft.com/office/powerpoint/2010/main" val="293052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experience</a:t>
            </a:r>
            <a:r>
              <a:rPr lang="en-GB" baseline="0" dirty="0" smtClean="0"/>
              <a:t> of delivering a tales toolkit story.</a:t>
            </a:r>
          </a:p>
          <a:p>
            <a:r>
              <a:rPr lang="en-GB" baseline="0" dirty="0" smtClean="0"/>
              <a:t>Children – small world area access to resources.</a:t>
            </a:r>
          </a:p>
          <a:p>
            <a:r>
              <a:rPr lang="en-GB" baseline="0" dirty="0" smtClean="0"/>
              <a:t>Mini </a:t>
            </a:r>
            <a:r>
              <a:rPr lang="en-GB" baseline="0" dirty="0" err="1" smtClean="0"/>
              <a:t>me’s</a:t>
            </a:r>
            <a:r>
              <a:rPr lang="en-GB" baseline="0" dirty="0" smtClean="0"/>
              <a:t> to link to real life. Relates learning to themselves which they love!</a:t>
            </a:r>
          </a:p>
          <a:p>
            <a:r>
              <a:rPr lang="en-GB" baseline="0" dirty="0" smtClean="0"/>
              <a:t>Baseline – end of year to compare the progress.</a:t>
            </a:r>
            <a:endParaRPr lang="en-GB" dirty="0"/>
          </a:p>
        </p:txBody>
      </p:sp>
      <p:sp>
        <p:nvSpPr>
          <p:cNvPr id="4" name="Slide Number Placeholder 3"/>
          <p:cNvSpPr>
            <a:spLocks noGrp="1"/>
          </p:cNvSpPr>
          <p:nvPr>
            <p:ph type="sldNum" sz="quarter" idx="10"/>
          </p:nvPr>
        </p:nvSpPr>
        <p:spPr/>
        <p:txBody>
          <a:bodyPr/>
          <a:lstStyle/>
          <a:p>
            <a:fld id="{D8FCB6CD-1581-4037-B9CB-6079C68B6127}" type="slidenum">
              <a:rPr lang="en-GB" smtClean="0"/>
              <a:t>4</a:t>
            </a:fld>
            <a:endParaRPr lang="en-GB"/>
          </a:p>
        </p:txBody>
      </p:sp>
    </p:spTree>
    <p:extLst>
      <p:ext uri="{BB962C8B-B14F-4D97-AF65-F5344CB8AC3E}">
        <p14:creationId xmlns:p14="http://schemas.microsoft.com/office/powerpoint/2010/main" val="417854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a:t>
            </a:r>
            <a:r>
              <a:rPr lang="en-GB" baseline="0" dirty="0" smtClean="0"/>
              <a:t> we choose what goes in and sometimes the children choose, can get some very interesting outcomes and even if we have an idea of where we want the story to lead when we choose the items, usually leads somewhere completely different.</a:t>
            </a:r>
            <a:endParaRPr lang="en-GB" dirty="0"/>
          </a:p>
        </p:txBody>
      </p:sp>
      <p:sp>
        <p:nvSpPr>
          <p:cNvPr id="4" name="Slide Number Placeholder 3"/>
          <p:cNvSpPr>
            <a:spLocks noGrp="1"/>
          </p:cNvSpPr>
          <p:nvPr>
            <p:ph type="sldNum" sz="quarter" idx="10"/>
          </p:nvPr>
        </p:nvSpPr>
        <p:spPr/>
        <p:txBody>
          <a:bodyPr/>
          <a:lstStyle/>
          <a:p>
            <a:fld id="{D8FCB6CD-1581-4037-B9CB-6079C68B6127}" type="slidenum">
              <a:rPr lang="en-GB" smtClean="0"/>
              <a:t>17</a:t>
            </a:fld>
            <a:endParaRPr lang="en-GB"/>
          </a:p>
        </p:txBody>
      </p:sp>
    </p:spTree>
    <p:extLst>
      <p:ext uri="{BB962C8B-B14F-4D97-AF65-F5344CB8AC3E}">
        <p14:creationId xmlns:p14="http://schemas.microsoft.com/office/powerpoint/2010/main" val="220196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Cut and stick</a:t>
            </a:r>
            <a:r>
              <a:rPr lang="en-GB" baseline="0" dirty="0" smtClean="0"/>
              <a:t> pictures - </a:t>
            </a:r>
            <a:r>
              <a:rPr lang="en-GB" dirty="0" smtClean="0"/>
              <a:t>Popular culture characters • Photos of themselves, friends, family members. • Settings the children will recognise from the local area • Famous and fantasy settings – Castles, </a:t>
            </a:r>
            <a:r>
              <a:rPr lang="en-GB" dirty="0" err="1" smtClean="0"/>
              <a:t>Taj</a:t>
            </a:r>
            <a:r>
              <a:rPr lang="en-GB" dirty="0" smtClean="0"/>
              <a:t> </a:t>
            </a:r>
            <a:r>
              <a:rPr lang="en-GB" dirty="0" err="1" smtClean="0"/>
              <a:t>Mahal</a:t>
            </a:r>
            <a:r>
              <a:rPr lang="en-GB" dirty="0" smtClean="0"/>
              <a:t>, The London Eye • Postcards from holidays • Characters from well known stories</a:t>
            </a:r>
            <a:endParaRPr lang="en-GB" dirty="0"/>
          </a:p>
        </p:txBody>
      </p:sp>
      <p:sp>
        <p:nvSpPr>
          <p:cNvPr id="4" name="Slide Number Placeholder 3"/>
          <p:cNvSpPr>
            <a:spLocks noGrp="1"/>
          </p:cNvSpPr>
          <p:nvPr>
            <p:ph type="sldNum" sz="quarter" idx="10"/>
          </p:nvPr>
        </p:nvSpPr>
        <p:spPr/>
        <p:txBody>
          <a:bodyPr/>
          <a:lstStyle/>
          <a:p>
            <a:fld id="{D8FCB6CD-1581-4037-B9CB-6079C68B6127}" type="slidenum">
              <a:rPr lang="en-GB" smtClean="0"/>
              <a:t>23</a:t>
            </a:fld>
            <a:endParaRPr lang="en-GB"/>
          </a:p>
        </p:txBody>
      </p:sp>
    </p:spTree>
    <p:extLst>
      <p:ext uri="{BB962C8B-B14F-4D97-AF65-F5344CB8AC3E}">
        <p14:creationId xmlns:p14="http://schemas.microsoft.com/office/powerpoint/2010/main" val="317754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Symbols added to children’s drawings to tell a story</a:t>
            </a:r>
            <a:endParaRPr lang="en-GB" dirty="0"/>
          </a:p>
        </p:txBody>
      </p:sp>
      <p:sp>
        <p:nvSpPr>
          <p:cNvPr id="4" name="Slide Number Placeholder 3"/>
          <p:cNvSpPr>
            <a:spLocks noGrp="1"/>
          </p:cNvSpPr>
          <p:nvPr>
            <p:ph type="sldNum" sz="quarter" idx="10"/>
          </p:nvPr>
        </p:nvSpPr>
        <p:spPr/>
        <p:txBody>
          <a:bodyPr/>
          <a:lstStyle/>
          <a:p>
            <a:fld id="{D8FCB6CD-1581-4037-B9CB-6079C68B6127}" type="slidenum">
              <a:rPr lang="en-GB" smtClean="0"/>
              <a:t>26</a:t>
            </a:fld>
            <a:endParaRPr lang="en-GB"/>
          </a:p>
        </p:txBody>
      </p:sp>
    </p:spTree>
    <p:extLst>
      <p:ext uri="{BB962C8B-B14F-4D97-AF65-F5344CB8AC3E}">
        <p14:creationId xmlns:p14="http://schemas.microsoft.com/office/powerpoint/2010/main" val="332419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CDC89CC-4452-45D4-A8B7-7BBCB3E7829B}"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4B1A4-DECE-4658-B2B3-208B6E53DE0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0179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C89CC-4452-45D4-A8B7-7BBCB3E7829B}"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12431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C89CC-4452-45D4-A8B7-7BBCB3E7829B}"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4B1A4-DECE-4658-B2B3-208B6E53DE0B}"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05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C89CC-4452-45D4-A8B7-7BBCB3E7829B}"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410922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C89CC-4452-45D4-A8B7-7BBCB3E7829B}"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4B1A4-DECE-4658-B2B3-208B6E53DE0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26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DC89CC-4452-45D4-A8B7-7BBCB3E7829B}"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320237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DC89CC-4452-45D4-A8B7-7BBCB3E7829B}" type="datetimeFigureOut">
              <a:rPr lang="en-GB" smtClean="0"/>
              <a:t>07/09/2022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22491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DC89CC-4452-45D4-A8B7-7BBCB3E7829B}" type="datetimeFigureOut">
              <a:rPr lang="en-GB" smtClean="0"/>
              <a:t>07/09/2022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268227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C89CC-4452-45D4-A8B7-7BBCB3E7829B}" type="datetimeFigureOut">
              <a:rPr lang="en-GB" smtClean="0"/>
              <a:t>07/09/2022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11101403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C89CC-4452-45D4-A8B7-7BBCB3E7829B}"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2594683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C89CC-4452-45D4-A8B7-7BBCB3E7829B}"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4B1A4-DECE-4658-B2B3-208B6E53DE0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57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CDC89CC-4452-45D4-A8B7-7BBCB3E7829B}" type="datetimeFigureOut">
              <a:rPr lang="en-GB" smtClean="0"/>
              <a:t>07/09/2022</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474B1A4-DECE-4658-B2B3-208B6E53DE0B}"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79656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Tales Toolkit parent workshop</a:t>
            </a:r>
            <a:endParaRPr lang="en-GB" dirty="0"/>
          </a:p>
        </p:txBody>
      </p:sp>
      <p:sp>
        <p:nvSpPr>
          <p:cNvPr id="3" name="Subtitle 2"/>
          <p:cNvSpPr>
            <a:spLocks noGrp="1"/>
          </p:cNvSpPr>
          <p:nvPr>
            <p:ph type="subTitle" idx="1"/>
          </p:nvPr>
        </p:nvSpPr>
        <p:spPr>
          <a:xfrm>
            <a:off x="16862502" y="10754512"/>
            <a:ext cx="3200400" cy="1463040"/>
          </a:xfrm>
        </p:spPr>
        <p:txBody>
          <a:bodyPr/>
          <a:lstStyle/>
          <a:p>
            <a:endParaRPr lang="en-GB" dirty="0"/>
          </a:p>
        </p:txBody>
      </p:sp>
      <p:pic>
        <p:nvPicPr>
          <p:cNvPr id="1026" name="Picture 2" descr="Image result for tork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828" y="5058342"/>
            <a:ext cx="1307636" cy="1190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ales tool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2590" y="4875752"/>
            <a:ext cx="1567676" cy="163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95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960137"/>
            <a:ext cx="11474605" cy="1463040"/>
          </a:xfrm>
        </p:spPr>
        <p:txBody>
          <a:bodyPr/>
          <a:lstStyle/>
          <a:p>
            <a:pPr algn="ctr"/>
            <a:r>
              <a:rPr lang="en-GB" dirty="0"/>
              <a:t>Tales Toolkit Principles</a:t>
            </a:r>
          </a:p>
        </p:txBody>
      </p:sp>
    </p:spTree>
    <p:extLst>
      <p:ext uri="{BB962C8B-B14F-4D97-AF65-F5344CB8AC3E}">
        <p14:creationId xmlns:p14="http://schemas.microsoft.com/office/powerpoint/2010/main" val="2631133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Tales Toolkit Principles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3200" dirty="0"/>
              <a:t>Safe space </a:t>
            </a:r>
            <a:r>
              <a:rPr lang="en-GB" sz="3200" dirty="0" smtClean="0"/>
              <a:t>- value </a:t>
            </a:r>
            <a:r>
              <a:rPr lang="en-GB" sz="3200" dirty="0"/>
              <a:t>all </a:t>
            </a:r>
            <a:r>
              <a:rPr lang="en-GB" sz="3200" dirty="0" smtClean="0"/>
              <a:t>answers and take </a:t>
            </a:r>
            <a:r>
              <a:rPr lang="en-GB" sz="3200" dirty="0"/>
              <a:t>away </a:t>
            </a:r>
            <a:r>
              <a:rPr lang="en-GB" sz="3200" dirty="0" smtClean="0"/>
              <a:t>the pressure.</a:t>
            </a:r>
          </a:p>
          <a:p>
            <a:pPr>
              <a:buFont typeface="Arial" panose="020B0604020202020204" pitchFamily="34" charset="0"/>
              <a:buChar char="•"/>
            </a:pPr>
            <a:endParaRPr lang="en-GB" sz="3200" dirty="0"/>
          </a:p>
          <a:p>
            <a:pPr>
              <a:buFont typeface="Arial" panose="020B0604020202020204" pitchFamily="34" charset="0"/>
              <a:buChar char="•"/>
            </a:pPr>
            <a:r>
              <a:rPr lang="en-GB" sz="3200" dirty="0"/>
              <a:t>Child led </a:t>
            </a:r>
            <a:r>
              <a:rPr lang="en-GB" sz="3200" dirty="0" smtClean="0"/>
              <a:t>-</a:t>
            </a:r>
            <a:r>
              <a:rPr lang="en-GB" sz="3200" dirty="0"/>
              <a:t> </a:t>
            </a:r>
            <a:r>
              <a:rPr lang="en-GB" sz="3200" dirty="0" smtClean="0"/>
              <a:t>Step back and add to their thinking.</a:t>
            </a:r>
          </a:p>
          <a:p>
            <a:pPr>
              <a:buFont typeface="Arial" panose="020B0604020202020204" pitchFamily="34" charset="0"/>
              <a:buChar char="•"/>
            </a:pPr>
            <a:endParaRPr lang="en-GB" sz="3200" dirty="0"/>
          </a:p>
          <a:p>
            <a:pPr>
              <a:buFont typeface="Arial" panose="020B0604020202020204" pitchFamily="34" charset="0"/>
              <a:buChar char="•"/>
            </a:pPr>
            <a:r>
              <a:rPr lang="en-GB" sz="3200" dirty="0"/>
              <a:t>Fun </a:t>
            </a:r>
            <a:r>
              <a:rPr lang="en-GB" sz="3200" dirty="0" smtClean="0"/>
              <a:t>-Allow </a:t>
            </a:r>
            <a:r>
              <a:rPr lang="en-GB" sz="3200" dirty="0"/>
              <a:t>silly </a:t>
            </a:r>
            <a:r>
              <a:rPr lang="en-GB" sz="3200" dirty="0" smtClean="0"/>
              <a:t>ideas and get involved.</a:t>
            </a:r>
            <a:endParaRPr lang="en-GB" sz="3200" dirty="0"/>
          </a:p>
        </p:txBody>
      </p:sp>
    </p:spTree>
    <p:extLst>
      <p:ext uri="{BB962C8B-B14F-4D97-AF65-F5344CB8AC3E}">
        <p14:creationId xmlns:p14="http://schemas.microsoft.com/office/powerpoint/2010/main" val="2938959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Tales Toolkit to develop language</a:t>
            </a:r>
          </a:p>
        </p:txBody>
      </p:sp>
      <p:sp>
        <p:nvSpPr>
          <p:cNvPr id="3" name="Content Placeholder 2"/>
          <p:cNvSpPr>
            <a:spLocks noGrp="1"/>
          </p:cNvSpPr>
          <p:nvPr>
            <p:ph idx="1"/>
          </p:nvPr>
        </p:nvSpPr>
        <p:spPr>
          <a:xfrm>
            <a:off x="711894" y="1961723"/>
            <a:ext cx="9720073" cy="4023360"/>
          </a:xfrm>
        </p:spPr>
        <p:txBody>
          <a:bodyPr>
            <a:normAutofit/>
          </a:bodyPr>
          <a:lstStyle/>
          <a:p>
            <a:pPr>
              <a:buFont typeface="Arial" panose="020B0604020202020204" pitchFamily="34" charset="0"/>
              <a:buChar char="•"/>
            </a:pPr>
            <a:r>
              <a:rPr lang="en-GB" sz="3200" dirty="0"/>
              <a:t>Let the child communicate in their own way with no pressure – actions and </a:t>
            </a:r>
            <a:r>
              <a:rPr lang="en-GB" sz="3200" dirty="0" smtClean="0"/>
              <a:t>gesture.</a:t>
            </a:r>
          </a:p>
          <a:p>
            <a:pPr>
              <a:buFont typeface="Arial" panose="020B0604020202020204" pitchFamily="34" charset="0"/>
              <a:buChar char="•"/>
            </a:pPr>
            <a:r>
              <a:rPr lang="en-GB" sz="3200" dirty="0" smtClean="0"/>
              <a:t>Lots </a:t>
            </a:r>
            <a:r>
              <a:rPr lang="en-GB" sz="3200" dirty="0"/>
              <a:t>of play with story, adding words at the child’s </a:t>
            </a:r>
            <a:r>
              <a:rPr lang="en-GB" sz="3200" dirty="0" smtClean="0"/>
              <a:t>level.</a:t>
            </a:r>
          </a:p>
          <a:p>
            <a:pPr>
              <a:buFont typeface="Arial" panose="020B0604020202020204" pitchFamily="34" charset="0"/>
              <a:buChar char="•"/>
            </a:pPr>
            <a:r>
              <a:rPr lang="en-GB" sz="3200" dirty="0" smtClean="0"/>
              <a:t>Fun </a:t>
            </a:r>
            <a:r>
              <a:rPr lang="en-GB" sz="3200" dirty="0"/>
              <a:t>with sounds e.g. </a:t>
            </a:r>
            <a:r>
              <a:rPr lang="en-GB" sz="3200" dirty="0" err="1"/>
              <a:t>wheeee</a:t>
            </a:r>
            <a:r>
              <a:rPr lang="en-GB" sz="3200" dirty="0"/>
              <a:t> down the slide, boing jumping Change the tone and pitch of your voice for different </a:t>
            </a:r>
            <a:r>
              <a:rPr lang="en-GB" sz="3200" dirty="0" smtClean="0"/>
              <a:t>characters.</a:t>
            </a:r>
            <a:endParaRPr lang="en-GB" sz="3200" dirty="0"/>
          </a:p>
        </p:txBody>
      </p:sp>
    </p:spTree>
    <p:extLst>
      <p:ext uri="{BB962C8B-B14F-4D97-AF65-F5344CB8AC3E}">
        <p14:creationId xmlns:p14="http://schemas.microsoft.com/office/powerpoint/2010/main" val="183947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Tales Toolkit to develop creativity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3200" dirty="0"/>
              <a:t>Testing ideas together with no wrong </a:t>
            </a:r>
            <a:r>
              <a:rPr lang="en-GB" sz="3200" dirty="0" smtClean="0"/>
              <a:t>answers.</a:t>
            </a:r>
          </a:p>
          <a:p>
            <a:pPr>
              <a:buFont typeface="Arial" panose="020B0604020202020204" pitchFamily="34" charset="0"/>
              <a:buChar char="•"/>
            </a:pPr>
            <a:r>
              <a:rPr lang="en-GB" sz="3200" dirty="0" smtClean="0"/>
              <a:t>Extend </a:t>
            </a:r>
            <a:r>
              <a:rPr lang="en-GB" sz="3200" dirty="0"/>
              <a:t>thinking through the resources you use, creating stories with everyday items. </a:t>
            </a:r>
            <a:endParaRPr lang="en-GB" sz="3200" dirty="0" smtClean="0"/>
          </a:p>
          <a:p>
            <a:pPr>
              <a:buFont typeface="Arial" panose="020B0604020202020204" pitchFamily="34" charset="0"/>
              <a:buChar char="•"/>
            </a:pPr>
            <a:r>
              <a:rPr lang="en-GB" sz="3200" dirty="0" smtClean="0"/>
              <a:t>Have </a:t>
            </a:r>
            <a:r>
              <a:rPr lang="en-GB" sz="3200" dirty="0"/>
              <a:t>fun with songs. Use familiar tunes and change the words. If you don’t sing it, say it with rhythm and body percussion.</a:t>
            </a:r>
          </a:p>
        </p:txBody>
      </p:sp>
    </p:spTree>
    <p:extLst>
      <p:ext uri="{BB962C8B-B14F-4D97-AF65-F5344CB8AC3E}">
        <p14:creationId xmlns:p14="http://schemas.microsoft.com/office/powerpoint/2010/main" val="838259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Tales Toolkit to develop empathy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2800" dirty="0"/>
              <a:t>Explore feelings but avoid judgements. Use facial expressions, say the feeling words, happy, sad, excited and act out feelings with props. </a:t>
            </a:r>
            <a:endParaRPr lang="en-GB" sz="2800" dirty="0" smtClean="0"/>
          </a:p>
          <a:p>
            <a:pPr>
              <a:buFont typeface="Arial" panose="020B0604020202020204" pitchFamily="34" charset="0"/>
              <a:buChar char="•"/>
            </a:pPr>
            <a:r>
              <a:rPr lang="en-GB" sz="2800" dirty="0" smtClean="0"/>
              <a:t>Swap </a:t>
            </a:r>
            <a:r>
              <a:rPr lang="en-GB" sz="2800" dirty="0"/>
              <a:t>the characters. Put the problem in the character bag to explore different perspectives. </a:t>
            </a:r>
            <a:endParaRPr lang="en-GB" sz="2800" dirty="0" smtClean="0"/>
          </a:p>
          <a:p>
            <a:pPr>
              <a:buFont typeface="Arial" panose="020B0604020202020204" pitchFamily="34" charset="0"/>
              <a:buChar char="•"/>
            </a:pPr>
            <a:r>
              <a:rPr lang="en-GB" sz="2800" dirty="0" smtClean="0"/>
              <a:t>Use </a:t>
            </a:r>
            <a:r>
              <a:rPr lang="en-GB" sz="2800" dirty="0"/>
              <a:t>fun storytelling to explore serious issues – danger, violence, fear, anger, even death.</a:t>
            </a:r>
          </a:p>
        </p:txBody>
      </p:sp>
    </p:spTree>
    <p:extLst>
      <p:ext uri="{BB962C8B-B14F-4D97-AF65-F5344CB8AC3E}">
        <p14:creationId xmlns:p14="http://schemas.microsoft.com/office/powerpoint/2010/main" val="2292755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960137"/>
            <a:ext cx="11496907" cy="1463040"/>
          </a:xfrm>
        </p:spPr>
        <p:txBody>
          <a:bodyPr/>
          <a:lstStyle/>
          <a:p>
            <a:pPr algn="ctr"/>
            <a:r>
              <a:rPr lang="en-GB" dirty="0" smtClean="0"/>
              <a:t>How we use tales toolkit at </a:t>
            </a:r>
            <a:r>
              <a:rPr lang="en-GB" dirty="0" err="1" smtClean="0"/>
              <a:t>torkington</a:t>
            </a:r>
            <a:endParaRPr lang="en-GB" dirty="0"/>
          </a:p>
        </p:txBody>
      </p:sp>
    </p:spTree>
    <p:extLst>
      <p:ext uri="{BB962C8B-B14F-4D97-AF65-F5344CB8AC3E}">
        <p14:creationId xmlns:p14="http://schemas.microsoft.com/office/powerpoint/2010/main" val="2297618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362" y="272982"/>
            <a:ext cx="9720072" cy="1499616"/>
          </a:xfrm>
        </p:spPr>
        <p:txBody>
          <a:bodyPr/>
          <a:lstStyle/>
          <a:p>
            <a:pPr algn="ctr"/>
            <a:r>
              <a:rPr lang="en-GB" dirty="0"/>
              <a:t>Using the Tales Toolkit hanger</a:t>
            </a:r>
          </a:p>
        </p:txBody>
      </p:sp>
      <p:sp>
        <p:nvSpPr>
          <p:cNvPr id="3" name="Content Placeholder 2"/>
          <p:cNvSpPr>
            <a:spLocks noGrp="1"/>
          </p:cNvSpPr>
          <p:nvPr>
            <p:ph idx="1"/>
          </p:nvPr>
        </p:nvSpPr>
        <p:spPr>
          <a:xfrm>
            <a:off x="600382" y="1772598"/>
            <a:ext cx="10818467" cy="4739714"/>
          </a:xfrm>
        </p:spPr>
        <p:txBody>
          <a:bodyPr>
            <a:noAutofit/>
          </a:bodyPr>
          <a:lstStyle/>
          <a:p>
            <a:r>
              <a:rPr lang="en-GB" sz="2800" dirty="0"/>
              <a:t>• Play and the provision e.g. if a child has made a castle in the construction area, refer to the hanger saying ‘You’ve made a castle, that’s your setting, can you find a character? </a:t>
            </a:r>
            <a:endParaRPr lang="en-GB" sz="2800" dirty="0" smtClean="0"/>
          </a:p>
          <a:p>
            <a:r>
              <a:rPr lang="en-GB" sz="2800" dirty="0" smtClean="0"/>
              <a:t>• </a:t>
            </a:r>
            <a:r>
              <a:rPr lang="en-GB" sz="2800" dirty="0"/>
              <a:t>Stories and core books e.g. when reading the story ‘Red Riding hood’ identify the different Tales Toolkit story elements in the book. Character – Red, Setting – Forest, Problem – Wolf, Solution - Woodcutter Note – There are lot of books that aren’t a clear fit but this can promote discussion ‘What was the problem in Cinderella?’ </a:t>
            </a:r>
            <a:endParaRPr lang="en-GB" sz="2800" dirty="0" smtClean="0"/>
          </a:p>
          <a:p>
            <a:r>
              <a:rPr lang="en-GB" sz="2800" dirty="0" smtClean="0"/>
              <a:t>• </a:t>
            </a:r>
            <a:r>
              <a:rPr lang="en-GB" sz="2800" dirty="0"/>
              <a:t>Real life problems e.g. There’s only one Spiderman and you both want it. That’s a problem, can you think of a solution?’</a:t>
            </a:r>
          </a:p>
        </p:txBody>
      </p:sp>
    </p:spTree>
    <p:extLst>
      <p:ext uri="{BB962C8B-B14F-4D97-AF65-F5344CB8AC3E}">
        <p14:creationId xmlns:p14="http://schemas.microsoft.com/office/powerpoint/2010/main" val="44986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9" y="161469"/>
            <a:ext cx="11374243" cy="1499616"/>
          </a:xfrm>
        </p:spPr>
        <p:txBody>
          <a:bodyPr/>
          <a:lstStyle/>
          <a:p>
            <a:pPr algn="ctr"/>
            <a:r>
              <a:rPr lang="en-GB" dirty="0"/>
              <a:t>Circle time to share stories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072018" y="1969346"/>
            <a:ext cx="5167320" cy="385954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12108" y="1974110"/>
            <a:ext cx="5161866" cy="3855467"/>
          </a:xfrm>
          <a:prstGeom prst="rect">
            <a:avLst/>
          </a:prstGeom>
        </p:spPr>
      </p:pic>
    </p:spTree>
    <p:extLst>
      <p:ext uri="{BB962C8B-B14F-4D97-AF65-F5344CB8AC3E}">
        <p14:creationId xmlns:p14="http://schemas.microsoft.com/office/powerpoint/2010/main" val="747999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0"/>
            <a:ext cx="9720072" cy="1499616"/>
          </a:xfrm>
        </p:spPr>
        <p:txBody>
          <a:bodyPr/>
          <a:lstStyle/>
          <a:p>
            <a:pPr algn="ctr"/>
            <a:r>
              <a:rPr lang="en-GB" dirty="0" smtClean="0"/>
              <a:t>Choosing in the areas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402898" y="1785087"/>
            <a:ext cx="5059362" cy="377890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11100" y="1785087"/>
            <a:ext cx="5059362" cy="3778905"/>
          </a:xfrm>
          <a:prstGeom prst="rect">
            <a:avLst/>
          </a:prstGeom>
        </p:spPr>
      </p:pic>
    </p:spTree>
    <p:extLst>
      <p:ext uri="{BB962C8B-B14F-4D97-AF65-F5344CB8AC3E}">
        <p14:creationId xmlns:p14="http://schemas.microsoft.com/office/powerpoint/2010/main" val="945626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0"/>
            <a:ext cx="9720072" cy="1499616"/>
          </a:xfrm>
        </p:spPr>
        <p:txBody>
          <a:bodyPr/>
          <a:lstStyle/>
          <a:p>
            <a:pPr algn="ctr"/>
            <a:r>
              <a:rPr lang="en-GB" dirty="0" smtClean="0"/>
              <a:t>Recording stories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25020" y="1830329"/>
            <a:ext cx="5553861" cy="414825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78651" y="1830329"/>
            <a:ext cx="5553861" cy="4148254"/>
          </a:xfrm>
          <a:prstGeom prst="rect">
            <a:avLst/>
          </a:prstGeom>
        </p:spPr>
      </p:pic>
    </p:spTree>
    <p:extLst>
      <p:ext uri="{BB962C8B-B14F-4D97-AF65-F5344CB8AC3E}">
        <p14:creationId xmlns:p14="http://schemas.microsoft.com/office/powerpoint/2010/main" val="4209130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 is tales toolkit?</a:t>
            </a:r>
          </a:p>
        </p:txBody>
      </p:sp>
      <p:sp>
        <p:nvSpPr>
          <p:cNvPr id="3" name="Content Placeholder 2"/>
          <p:cNvSpPr>
            <a:spLocks noGrp="1"/>
          </p:cNvSpPr>
          <p:nvPr>
            <p:ph idx="1"/>
          </p:nvPr>
        </p:nvSpPr>
        <p:spPr>
          <a:xfrm>
            <a:off x="2116738" y="2221323"/>
            <a:ext cx="5599905" cy="4023360"/>
          </a:xfrm>
        </p:spPr>
        <p:txBody>
          <a:bodyPr>
            <a:normAutofit/>
          </a:bodyPr>
          <a:lstStyle/>
          <a:p>
            <a:pPr fontAlgn="base"/>
            <a:r>
              <a:rPr lang="en-GB" sz="2400" dirty="0" smtClean="0"/>
              <a:t>Tales toolkit creators </a:t>
            </a:r>
            <a:r>
              <a:rPr lang="en-GB" sz="2400" dirty="0"/>
              <a:t>believe </a:t>
            </a:r>
            <a:r>
              <a:rPr lang="en-GB" sz="2400" dirty="0" smtClean="0"/>
              <a:t>that story </a:t>
            </a:r>
            <a:r>
              <a:rPr lang="en-GB" sz="2400" dirty="0"/>
              <a:t>is a super powerful learning </a:t>
            </a:r>
            <a:r>
              <a:rPr lang="en-GB" sz="2400" dirty="0" smtClean="0"/>
              <a:t>gizmo.</a:t>
            </a:r>
            <a:endParaRPr lang="en-GB" sz="2400" dirty="0"/>
          </a:p>
          <a:p>
            <a:pPr fontAlgn="base"/>
            <a:r>
              <a:rPr lang="en-GB" sz="2400" dirty="0" smtClean="0"/>
              <a:t>They </a:t>
            </a:r>
            <a:r>
              <a:rPr lang="en-GB" sz="2400" dirty="0"/>
              <a:t>created Tales Toolkit, a Toolkit for creating Tales. Story has been shown to improve all types of learning and increase engagement and memory capacity.</a:t>
            </a:r>
          </a:p>
          <a:p>
            <a:pPr fontAlgn="base"/>
            <a:r>
              <a:rPr lang="en-GB" sz="2400" dirty="0"/>
              <a:t>All of </a:t>
            </a:r>
            <a:r>
              <a:rPr lang="en-GB" sz="2400" dirty="0" smtClean="0"/>
              <a:t>the resources </a:t>
            </a:r>
            <a:r>
              <a:rPr lang="en-GB" sz="2400" dirty="0"/>
              <a:t>are labelled with easily recognised symbols for </a:t>
            </a:r>
            <a:r>
              <a:rPr lang="en-GB" sz="2400" b="1" dirty="0"/>
              <a:t>Character, Setting, Problem, Solution</a:t>
            </a:r>
            <a:r>
              <a:rPr lang="en-GB" sz="2400" dirty="0"/>
              <a:t> giving the children a tool to </a:t>
            </a:r>
            <a:r>
              <a:rPr lang="en-GB" sz="2400" u="sng" dirty="0"/>
              <a:t>independently</a:t>
            </a:r>
            <a:r>
              <a:rPr lang="en-GB" sz="2400" dirty="0"/>
              <a:t> weave magical tales.</a:t>
            </a:r>
          </a:p>
          <a:p>
            <a:endParaRPr lang="en-GB" sz="2400" dirty="0"/>
          </a:p>
        </p:txBody>
      </p:sp>
      <p:pic>
        <p:nvPicPr>
          <p:cNvPr id="4" name="Picture 4" descr="Image result for tales tool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365" y="1870575"/>
            <a:ext cx="4202197" cy="43741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6033" y="2818414"/>
            <a:ext cx="1276190" cy="1771429"/>
          </a:xfrm>
          <a:prstGeom prst="rect">
            <a:avLst/>
          </a:prstGeom>
        </p:spPr>
      </p:pic>
    </p:spTree>
    <p:extLst>
      <p:ext uri="{BB962C8B-B14F-4D97-AF65-F5344CB8AC3E}">
        <p14:creationId xmlns:p14="http://schemas.microsoft.com/office/powerpoint/2010/main" val="3185619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11541512" cy="1463040"/>
          </a:xfrm>
        </p:spPr>
        <p:txBody>
          <a:bodyPr/>
          <a:lstStyle/>
          <a:p>
            <a:pPr algn="ctr"/>
            <a:r>
              <a:rPr lang="en-GB" dirty="0" smtClean="0"/>
              <a:t>How we record children’s ideas</a:t>
            </a:r>
            <a:endParaRPr lang="en-GB" dirty="0"/>
          </a:p>
        </p:txBody>
      </p:sp>
    </p:spTree>
    <p:extLst>
      <p:ext uri="{BB962C8B-B14F-4D97-AF65-F5344CB8AC3E}">
        <p14:creationId xmlns:p14="http://schemas.microsoft.com/office/powerpoint/2010/main" val="2151096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lstStyle/>
          <a:p>
            <a:pPr algn="ctr"/>
            <a:r>
              <a:rPr lang="en-GB" dirty="0" smtClean="0"/>
              <a:t>Circle time as a group</a:t>
            </a:r>
            <a:endParaRPr lang="en-GB" dirty="0"/>
          </a:p>
        </p:txBody>
      </p:sp>
      <p:sp>
        <p:nvSpPr>
          <p:cNvPr id="7" name="Rectangle 6"/>
          <p:cNvSpPr/>
          <p:nvPr/>
        </p:nvSpPr>
        <p:spPr>
          <a:xfrm>
            <a:off x="5884164" y="2414016"/>
            <a:ext cx="5869929" cy="2677656"/>
          </a:xfrm>
          <a:prstGeom prst="rect">
            <a:avLst/>
          </a:prstGeom>
        </p:spPr>
        <p:txBody>
          <a:bodyPr wrap="square">
            <a:spAutoFit/>
          </a:bodyPr>
          <a:lstStyle/>
          <a:p>
            <a:r>
              <a:rPr lang="en-GB" sz="2800" dirty="0" smtClean="0"/>
              <a:t>Used to create stories with large shared mark-making using rolls of paper on the floor. Laminated symbols are added to messy mark-making, creating stories in foam, paint, clay, or in chalk on the floor outdoors. </a:t>
            </a:r>
            <a:endParaRPr lang="en-GB"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7005" y="1886157"/>
            <a:ext cx="5426142" cy="4052859"/>
          </a:xfrm>
          <a:prstGeom prst="rect">
            <a:avLst/>
          </a:prstGeom>
        </p:spPr>
      </p:pic>
    </p:spTree>
    <p:extLst>
      <p:ext uri="{BB962C8B-B14F-4D97-AF65-F5344CB8AC3E}">
        <p14:creationId xmlns:p14="http://schemas.microsoft.com/office/powerpoint/2010/main" val="2414687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84579"/>
            <a:ext cx="9720072" cy="1499616"/>
          </a:xfrm>
        </p:spPr>
        <p:txBody>
          <a:bodyPr/>
          <a:lstStyle/>
          <a:p>
            <a:pPr algn="ctr"/>
            <a:r>
              <a:rPr lang="en-GB" dirty="0" smtClean="0"/>
              <a:t>On the </a:t>
            </a:r>
            <a:r>
              <a:rPr lang="en-GB" dirty="0" err="1" smtClean="0"/>
              <a:t>ipad</a:t>
            </a:r>
            <a:r>
              <a:rPr lang="en-GB" dirty="0" smtClean="0"/>
              <a:t> as a video or a teacher scribing the child’s story</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029299" y="2631290"/>
            <a:ext cx="4525324" cy="3380025"/>
          </a:xfrm>
        </p:spPr>
      </p:pic>
      <p:sp>
        <p:nvSpPr>
          <p:cNvPr id="3" name="TextBox 2"/>
          <p:cNvSpPr txBox="1"/>
          <p:nvPr/>
        </p:nvSpPr>
        <p:spPr>
          <a:xfrm>
            <a:off x="5884164" y="2578308"/>
            <a:ext cx="4983705" cy="3416320"/>
          </a:xfrm>
          <a:prstGeom prst="rect">
            <a:avLst/>
          </a:prstGeom>
          <a:noFill/>
        </p:spPr>
        <p:txBody>
          <a:bodyPr wrap="square" rtlCol="0">
            <a:spAutoFit/>
          </a:bodyPr>
          <a:lstStyle/>
          <a:p>
            <a:r>
              <a:rPr lang="en-US" sz="2400" dirty="0" smtClean="0"/>
              <a:t>Children do not have to be able to write or even draw to make their own stories, often we will listen at the small world table to children telling their magical tales together and capture this on the </a:t>
            </a:r>
            <a:r>
              <a:rPr lang="en-US" sz="2400" dirty="0" err="1" smtClean="0"/>
              <a:t>ipad</a:t>
            </a:r>
            <a:r>
              <a:rPr lang="en-US" sz="2400" dirty="0" smtClean="0"/>
              <a:t> or scribe it for them. They love watching and listening to their stories and especially sharing them with their friends on the big screen!</a:t>
            </a:r>
            <a:endParaRPr lang="en-GB" sz="2400" dirty="0"/>
          </a:p>
        </p:txBody>
      </p:sp>
    </p:spTree>
    <p:extLst>
      <p:ext uri="{BB962C8B-B14F-4D97-AF65-F5344CB8AC3E}">
        <p14:creationId xmlns:p14="http://schemas.microsoft.com/office/powerpoint/2010/main" val="2743267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431" y="-41374"/>
            <a:ext cx="9720072" cy="1499616"/>
          </a:xfrm>
        </p:spPr>
        <p:txBody>
          <a:bodyPr/>
          <a:lstStyle/>
          <a:p>
            <a:pPr algn="ctr"/>
            <a:r>
              <a:rPr lang="en-GB" dirty="0" smtClean="0"/>
              <a:t>On tales toolkit worksheets in nursery</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9285" y="1181817"/>
            <a:ext cx="3638057" cy="2717314"/>
          </a:xfrm>
          <a:prstGeom prst="rect">
            <a:avLst/>
          </a:prstGeom>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9200" b="11535"/>
          <a:stretch/>
        </p:blipFill>
        <p:spPr bwMode="auto">
          <a:xfrm>
            <a:off x="1223875" y="4003649"/>
            <a:ext cx="3381154" cy="2571801"/>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5" cstate="print">
            <a:extLst>
              <a:ext uri="{28A0092B-C50C-407E-A947-70E740481C1C}">
                <a14:useLocalDpi xmlns:a14="http://schemas.microsoft.com/office/drawing/2010/main" val="0"/>
              </a:ext>
            </a:extLst>
          </a:blip>
          <a:srcRect l="3107" t="6657" r="3047" b="969"/>
          <a:stretch/>
        </p:blipFill>
        <p:spPr bwMode="auto">
          <a:xfrm>
            <a:off x="8448992" y="1181816"/>
            <a:ext cx="3539490" cy="2717315"/>
          </a:xfrm>
          <a:prstGeom prst="rect">
            <a:avLst/>
          </a:prstGeom>
          <a:ln>
            <a:noFill/>
          </a:ln>
          <a:extLst>
            <a:ext uri="{53640926-AAD7-44D8-BBD7-CCE9431645EC}">
              <a14:shadowObscured xmlns:a14="http://schemas.microsoft.com/office/drawing/2010/main"/>
            </a:ext>
          </a:extLst>
        </p:spPr>
      </p:pic>
      <p:pic>
        <p:nvPicPr>
          <p:cNvPr id="13" name="Content Placeholder 3"/>
          <p:cNvPicPr/>
          <p:nvPr/>
        </p:nvPicPr>
        <p:blipFill rotWithShape="1">
          <a:blip r:embed="rId6" cstate="print">
            <a:extLst>
              <a:ext uri="{28A0092B-C50C-407E-A947-70E740481C1C}">
                <a14:useLocalDpi xmlns:a14="http://schemas.microsoft.com/office/drawing/2010/main" val="0"/>
              </a:ext>
            </a:extLst>
          </a:blip>
          <a:srcRect t="26695" r="693" b="28182"/>
          <a:stretch/>
        </p:blipFill>
        <p:spPr bwMode="auto">
          <a:xfrm>
            <a:off x="6178314" y="4382135"/>
            <a:ext cx="5347335" cy="1814830"/>
          </a:xfrm>
          <a:prstGeom prst="rect">
            <a:avLst/>
          </a:prstGeom>
          <a:ln>
            <a:noFill/>
          </a:ln>
          <a:extLst>
            <a:ext uri="{53640926-AAD7-44D8-BBD7-CCE9431645EC}">
              <a14:shadowObscured xmlns:a14="http://schemas.microsoft.com/office/drawing/2010/main"/>
            </a:ext>
          </a:ex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617" y="1142215"/>
            <a:ext cx="3590018" cy="2681433"/>
          </a:xfrm>
          <a:prstGeom prst="rect">
            <a:avLst/>
          </a:prstGeom>
        </p:spPr>
      </p:pic>
    </p:spTree>
    <p:extLst>
      <p:ext uri="{BB962C8B-B14F-4D97-AF65-F5344CB8AC3E}">
        <p14:creationId xmlns:p14="http://schemas.microsoft.com/office/powerpoint/2010/main" val="4247536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826" y="0"/>
            <a:ext cx="9720072" cy="1499616"/>
          </a:xfrm>
        </p:spPr>
        <p:txBody>
          <a:bodyPr/>
          <a:lstStyle/>
          <a:p>
            <a:r>
              <a:rPr lang="en-GB" dirty="0"/>
              <a:t>On tales toolkit </a:t>
            </a:r>
            <a:r>
              <a:rPr lang="en-GB" dirty="0" smtClean="0"/>
              <a:t>worksheets in reception</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325" y="1499616"/>
            <a:ext cx="3769534" cy="281551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533" y="2999232"/>
            <a:ext cx="3769534" cy="28155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072345" y="1926581"/>
            <a:ext cx="4650055" cy="3473189"/>
          </a:xfrm>
          <a:prstGeom prst="rect">
            <a:avLst/>
          </a:prstGeom>
        </p:spPr>
      </p:pic>
    </p:spTree>
    <p:extLst>
      <p:ext uri="{BB962C8B-B14F-4D97-AF65-F5344CB8AC3E}">
        <p14:creationId xmlns:p14="http://schemas.microsoft.com/office/powerpoint/2010/main" val="1870203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65492"/>
            <a:ext cx="9720072" cy="1499616"/>
          </a:xfrm>
        </p:spPr>
        <p:txBody>
          <a:bodyPr/>
          <a:lstStyle/>
          <a:p>
            <a:r>
              <a:rPr lang="en-GB" dirty="0"/>
              <a:t>On tales toolkit worksheets in reception</a:t>
            </a:r>
          </a:p>
        </p:txBody>
      </p:sp>
      <p:sp>
        <p:nvSpPr>
          <p:cNvPr id="3" name="Content Placeholder 2"/>
          <p:cNvSpPr>
            <a:spLocks noGrp="1"/>
          </p:cNvSpPr>
          <p:nvPr>
            <p:ph idx="1"/>
          </p:nvPr>
        </p:nvSpPr>
        <p:spPr>
          <a:xfrm>
            <a:off x="5741232" y="1975554"/>
            <a:ext cx="4433342" cy="4023360"/>
          </a:xfrm>
        </p:spPr>
        <p:txBody>
          <a:bodyPr>
            <a:normAutofit/>
          </a:bodyPr>
          <a:lstStyle/>
          <a:p>
            <a:r>
              <a:rPr lang="en-US" sz="2800" dirty="0" smtClean="0"/>
              <a:t>As part of our immersion experience for Year 1 on our transition days in July we collaborated to tell a tales toolkit story together. The children then used some of the cutting sheets to record and write their own stories. I will now share with you a couple of amazing examples!</a:t>
            </a:r>
            <a:endParaRPr lang="en-GB" sz="2800" dirty="0"/>
          </a:p>
        </p:txBody>
      </p:sp>
      <p:pic>
        <p:nvPicPr>
          <p:cNvPr id="4" name="Picture 3"/>
          <p:cNvPicPr>
            <a:picLocks noChangeAspect="1"/>
          </p:cNvPicPr>
          <p:nvPr/>
        </p:nvPicPr>
        <p:blipFill>
          <a:blip r:embed="rId2"/>
          <a:stretch>
            <a:fillRect/>
          </a:stretch>
        </p:blipFill>
        <p:spPr>
          <a:xfrm>
            <a:off x="1024128" y="1430062"/>
            <a:ext cx="3312589" cy="4879298"/>
          </a:xfrm>
          <a:prstGeom prst="rect">
            <a:avLst/>
          </a:prstGeom>
        </p:spPr>
      </p:pic>
    </p:spTree>
    <p:extLst>
      <p:ext uri="{BB962C8B-B14F-4D97-AF65-F5344CB8AC3E}">
        <p14:creationId xmlns:p14="http://schemas.microsoft.com/office/powerpoint/2010/main" val="3338688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826" y="0"/>
            <a:ext cx="9720072" cy="1499616"/>
          </a:xfrm>
        </p:spPr>
        <p:txBody>
          <a:bodyPr/>
          <a:lstStyle/>
          <a:p>
            <a:pPr algn="ctr"/>
            <a:r>
              <a:rPr lang="en-GB" dirty="0" smtClean="0"/>
              <a:t>Using tales toolkit tabs</a:t>
            </a:r>
            <a:endParaRPr lang="en-GB"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b="8122"/>
          <a:stretch/>
        </p:blipFill>
        <p:spPr bwMode="auto">
          <a:xfrm rot="5400000">
            <a:off x="-366323" y="2210778"/>
            <a:ext cx="5039490" cy="323974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74426" y="1936466"/>
            <a:ext cx="4943475" cy="3692348"/>
          </a:xfrm>
          <a:prstGeom prst="rect">
            <a:avLst/>
          </a:prstGeom>
        </p:spPr>
      </p:pic>
      <p:pic>
        <p:nvPicPr>
          <p:cNvPr id="7" name="Picture 6"/>
          <p:cNvPicPr/>
          <p:nvPr/>
        </p:nvPicPr>
        <p:blipFill rotWithShape="1">
          <a:blip r:embed="rId5" cstate="print">
            <a:extLst>
              <a:ext uri="{28A0092B-C50C-407E-A947-70E740481C1C}">
                <a14:useLocalDpi xmlns:a14="http://schemas.microsoft.com/office/drawing/2010/main" val="0"/>
              </a:ext>
            </a:extLst>
          </a:blip>
          <a:srcRect l="2220" b="11928"/>
          <a:stretch/>
        </p:blipFill>
        <p:spPr bwMode="auto">
          <a:xfrm rot="5400000">
            <a:off x="3499522" y="2119892"/>
            <a:ext cx="4943475" cy="33254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7964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11541512" cy="1463040"/>
          </a:xfrm>
        </p:spPr>
        <p:txBody>
          <a:bodyPr>
            <a:normAutofit/>
          </a:bodyPr>
          <a:lstStyle/>
          <a:p>
            <a:pPr algn="ctr"/>
            <a:r>
              <a:rPr lang="en-GB" dirty="0" smtClean="0"/>
              <a:t>Now let’s see it in action from children in our YEAR 1 class!</a:t>
            </a:r>
            <a:endParaRPr lang="en-GB" dirty="0"/>
          </a:p>
        </p:txBody>
      </p:sp>
    </p:spTree>
    <p:extLst>
      <p:ext uri="{BB962C8B-B14F-4D97-AF65-F5344CB8AC3E}">
        <p14:creationId xmlns:p14="http://schemas.microsoft.com/office/powerpoint/2010/main" val="1163171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11541512" cy="1463040"/>
          </a:xfrm>
        </p:spPr>
        <p:txBody>
          <a:bodyPr>
            <a:normAutofit fontScale="90000"/>
          </a:bodyPr>
          <a:lstStyle/>
          <a:p>
            <a:pPr algn="ctr"/>
            <a:r>
              <a:rPr lang="en-GB" dirty="0" smtClean="0"/>
              <a:t>Thank you for coming, if you have any questions we will be happy to answer them now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283861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The littlest of people have the biggest potential</a:t>
            </a:r>
            <a:r>
              <a:rPr lang="en-GB" dirty="0"/>
              <a:t/>
            </a:r>
            <a:br>
              <a:rPr lang="en-GB" dirty="0"/>
            </a:br>
            <a:endParaRPr lang="en-GB" dirty="0"/>
          </a:p>
        </p:txBody>
      </p:sp>
      <p:sp>
        <p:nvSpPr>
          <p:cNvPr id="3" name="Content Placeholder 2"/>
          <p:cNvSpPr>
            <a:spLocks noGrp="1"/>
          </p:cNvSpPr>
          <p:nvPr>
            <p:ph idx="1"/>
          </p:nvPr>
        </p:nvSpPr>
        <p:spPr/>
        <p:txBody>
          <a:bodyPr/>
          <a:lstStyle/>
          <a:p>
            <a:pPr fontAlgn="base">
              <a:lnSpc>
                <a:spcPct val="100000"/>
              </a:lnSpc>
              <a:spcBef>
                <a:spcPts val="0"/>
              </a:spcBef>
              <a:spcAft>
                <a:spcPts val="0"/>
              </a:spcAft>
            </a:pPr>
            <a:r>
              <a:rPr lang="en-GB" sz="3200" dirty="0"/>
              <a:t>Tales Toolkit makes a difference where it matters,</a:t>
            </a:r>
          </a:p>
          <a:p>
            <a:pPr fontAlgn="base">
              <a:lnSpc>
                <a:spcPct val="100000"/>
              </a:lnSpc>
              <a:spcBef>
                <a:spcPts val="0"/>
              </a:spcBef>
              <a:spcAft>
                <a:spcPts val="0"/>
              </a:spcAft>
            </a:pPr>
            <a:r>
              <a:rPr lang="en-GB" sz="3200" dirty="0"/>
              <a:t>early on, setting children up for later success</a:t>
            </a:r>
            <a:r>
              <a:rPr lang="en-GB" sz="3200" dirty="0" smtClean="0"/>
              <a:t>.</a:t>
            </a:r>
          </a:p>
          <a:p>
            <a:pPr fontAlgn="base">
              <a:lnSpc>
                <a:spcPct val="100000"/>
              </a:lnSpc>
              <a:spcBef>
                <a:spcPts val="0"/>
              </a:spcBef>
              <a:spcAft>
                <a:spcPts val="0"/>
              </a:spcAft>
            </a:pPr>
            <a:endParaRPr lang="en-GB" sz="3200" dirty="0"/>
          </a:p>
          <a:p>
            <a:r>
              <a:rPr lang="en-GB" sz="3200" dirty="0"/>
              <a:t>Tales Toolkit develops many areas of learning, skills and characteristics of effective learning including </a:t>
            </a:r>
            <a:r>
              <a:rPr lang="en-GB" sz="3200" b="1" dirty="0"/>
              <a:t>language, literacy, social skills, creativity, confidence, empathy, boys writing, problem solving, maths and lots </a:t>
            </a:r>
            <a:r>
              <a:rPr lang="en-GB" sz="3200" b="1" dirty="0" smtClean="0"/>
              <a:t>more.</a:t>
            </a:r>
            <a:endParaRPr lang="en-GB" sz="3200" dirty="0"/>
          </a:p>
          <a:p>
            <a:endParaRPr lang="en-GB" dirty="0"/>
          </a:p>
        </p:txBody>
      </p:sp>
    </p:spTree>
    <p:extLst>
      <p:ext uri="{BB962C8B-B14F-4D97-AF65-F5344CB8AC3E}">
        <p14:creationId xmlns:p14="http://schemas.microsoft.com/office/powerpoint/2010/main" val="2515892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Why we choose tales toolkit</a:t>
            </a:r>
            <a:endParaRPr lang="en-GB" dirty="0"/>
          </a:p>
        </p:txBody>
      </p:sp>
      <p:sp>
        <p:nvSpPr>
          <p:cNvPr id="3" name="Content Placeholder 2"/>
          <p:cNvSpPr>
            <a:spLocks noGrp="1"/>
          </p:cNvSpPr>
          <p:nvPr>
            <p:ph idx="1"/>
          </p:nvPr>
        </p:nvSpPr>
        <p:spPr>
          <a:xfrm>
            <a:off x="1024128" y="1717288"/>
            <a:ext cx="10439326" cy="4973444"/>
          </a:xfrm>
        </p:spPr>
        <p:txBody>
          <a:bodyPr>
            <a:normAutofit lnSpcReduction="10000"/>
          </a:bodyPr>
          <a:lstStyle/>
          <a:p>
            <a:pPr fontAlgn="base"/>
            <a:r>
              <a:rPr lang="en-GB" sz="2800" dirty="0"/>
              <a:t>Tales Toolkit is fun and engaging for both children and </a:t>
            </a:r>
            <a:r>
              <a:rPr lang="en-GB" sz="2800" dirty="0" smtClean="0"/>
              <a:t>staff.</a:t>
            </a:r>
            <a:endParaRPr lang="en-GB" sz="2800" dirty="0"/>
          </a:p>
          <a:p>
            <a:pPr fontAlgn="base"/>
            <a:r>
              <a:rPr lang="en-GB" sz="2800" dirty="0"/>
              <a:t>Children working at different levels and with different needs are all involved and </a:t>
            </a:r>
            <a:r>
              <a:rPr lang="en-GB" sz="2800" dirty="0" smtClean="0"/>
              <a:t>learning.</a:t>
            </a:r>
            <a:endParaRPr lang="en-GB" sz="2800" dirty="0"/>
          </a:p>
          <a:p>
            <a:pPr fontAlgn="base"/>
            <a:r>
              <a:rPr lang="en-GB" sz="2800" dirty="0"/>
              <a:t>Children lead the stories. </a:t>
            </a:r>
            <a:r>
              <a:rPr lang="en-GB" sz="2800" dirty="0" smtClean="0"/>
              <a:t>Staff are trained resources </a:t>
            </a:r>
            <a:r>
              <a:rPr lang="en-GB" sz="2800" dirty="0"/>
              <a:t>to meet the needs and interests of the individual children in your </a:t>
            </a:r>
            <a:r>
              <a:rPr lang="en-GB" sz="2800" dirty="0" smtClean="0"/>
              <a:t>class.</a:t>
            </a:r>
            <a:endParaRPr lang="en-GB" sz="2800" dirty="0"/>
          </a:p>
          <a:p>
            <a:pPr fontAlgn="base"/>
            <a:r>
              <a:rPr lang="en-GB" sz="2800" dirty="0" smtClean="0"/>
              <a:t>The </a:t>
            </a:r>
            <a:r>
              <a:rPr lang="en-GB" sz="2800" dirty="0"/>
              <a:t>resources fit with </a:t>
            </a:r>
            <a:r>
              <a:rPr lang="en-GB" sz="2800" dirty="0" smtClean="0"/>
              <a:t>any </a:t>
            </a:r>
            <a:r>
              <a:rPr lang="en-GB" sz="2800" dirty="0"/>
              <a:t>school. </a:t>
            </a:r>
            <a:r>
              <a:rPr lang="en-GB" sz="2800" dirty="0" smtClean="0"/>
              <a:t>We provide the </a:t>
            </a:r>
            <a:r>
              <a:rPr lang="en-GB" sz="2800" dirty="0"/>
              <a:t>props in the stories that fit </a:t>
            </a:r>
            <a:r>
              <a:rPr lang="en-GB" sz="2800" dirty="0" smtClean="0"/>
              <a:t>our </a:t>
            </a:r>
            <a:r>
              <a:rPr lang="en-GB" sz="2800" dirty="0"/>
              <a:t>planning and link with your </a:t>
            </a:r>
            <a:r>
              <a:rPr lang="en-GB" sz="2800" dirty="0" smtClean="0"/>
              <a:t>community. Lots of the time it is also actually the children who choose the props that are used in our stories.</a:t>
            </a:r>
            <a:endParaRPr lang="en-GB" sz="2800" dirty="0"/>
          </a:p>
          <a:p>
            <a:pPr fontAlgn="base"/>
            <a:r>
              <a:rPr lang="en-GB" sz="2800" dirty="0" smtClean="0"/>
              <a:t>Tales </a:t>
            </a:r>
            <a:r>
              <a:rPr lang="en-GB" sz="2800" dirty="0"/>
              <a:t>Toolkit resources are used across many </a:t>
            </a:r>
            <a:r>
              <a:rPr lang="en-GB" sz="2800" dirty="0" smtClean="0"/>
              <a:t>settings </a:t>
            </a:r>
            <a:r>
              <a:rPr lang="en-GB" sz="2800" dirty="0"/>
              <a:t>as an effective assessment </a:t>
            </a:r>
            <a:r>
              <a:rPr lang="en-GB" sz="2800" dirty="0" smtClean="0"/>
              <a:t>tool.</a:t>
            </a:r>
            <a:endParaRPr lang="en-GB" sz="2800" dirty="0"/>
          </a:p>
          <a:p>
            <a:endParaRPr lang="en-GB" dirty="0"/>
          </a:p>
        </p:txBody>
      </p:sp>
    </p:spTree>
    <p:extLst>
      <p:ext uri="{BB962C8B-B14F-4D97-AF65-F5344CB8AC3E}">
        <p14:creationId xmlns:p14="http://schemas.microsoft.com/office/powerpoint/2010/main" val="357042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Quality interactions</a:t>
            </a:r>
          </a:p>
        </p:txBody>
      </p:sp>
    </p:spTree>
    <p:extLst>
      <p:ext uri="{BB962C8B-B14F-4D97-AF65-F5344CB8AC3E}">
        <p14:creationId xmlns:p14="http://schemas.microsoft.com/office/powerpoint/2010/main" val="306172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5369"/>
            <a:ext cx="9720072" cy="1499616"/>
          </a:xfrm>
        </p:spPr>
        <p:txBody>
          <a:bodyPr/>
          <a:lstStyle/>
          <a:p>
            <a:pPr algn="ctr"/>
            <a:r>
              <a:rPr lang="en-GB" dirty="0"/>
              <a:t>Let the child lead </a:t>
            </a:r>
          </a:p>
        </p:txBody>
      </p:sp>
      <p:sp>
        <p:nvSpPr>
          <p:cNvPr id="3" name="Content Placeholder 2"/>
          <p:cNvSpPr>
            <a:spLocks noGrp="1"/>
          </p:cNvSpPr>
          <p:nvPr>
            <p:ph idx="1"/>
          </p:nvPr>
        </p:nvSpPr>
        <p:spPr>
          <a:xfrm>
            <a:off x="646771" y="1694985"/>
            <a:ext cx="11240429" cy="4906537"/>
          </a:xfrm>
        </p:spPr>
        <p:txBody>
          <a:bodyPr>
            <a:noAutofit/>
          </a:bodyPr>
          <a:lstStyle/>
          <a:p>
            <a:r>
              <a:rPr lang="en-GB" sz="2800" dirty="0"/>
              <a:t>The 3 A’s method: Allow, Adapt, Add </a:t>
            </a:r>
            <a:endParaRPr lang="en-GB" sz="2800" dirty="0" smtClean="0"/>
          </a:p>
          <a:p>
            <a:r>
              <a:rPr lang="en-GB" sz="2800" dirty="0" smtClean="0"/>
              <a:t>• </a:t>
            </a:r>
            <a:r>
              <a:rPr lang="en-GB" sz="2800" dirty="0"/>
              <a:t>Allow the child to take the lead. Slow down, watch what they’re doing, give them time, count to 10 before you jump in and take over with your own agenda</a:t>
            </a:r>
            <a:r>
              <a:rPr lang="en-GB" sz="2800" dirty="0" smtClean="0"/>
              <a:t>.</a:t>
            </a:r>
          </a:p>
          <a:p>
            <a:r>
              <a:rPr lang="en-GB" sz="2800" dirty="0" smtClean="0"/>
              <a:t>• </a:t>
            </a:r>
            <a:r>
              <a:rPr lang="en-GB" sz="2800" dirty="0"/>
              <a:t>Adapt the situation. How can you join in? Do you need to get an extra car, add resources or make a space so you can join in the moment without interrupting? Use mirroring to get involved, copy what the child is doing.. </a:t>
            </a:r>
            <a:endParaRPr lang="en-GB" sz="2800" dirty="0" smtClean="0"/>
          </a:p>
          <a:p>
            <a:r>
              <a:rPr lang="en-GB" sz="2800" dirty="0" smtClean="0"/>
              <a:t>• </a:t>
            </a:r>
            <a:r>
              <a:rPr lang="en-GB" sz="2800" dirty="0"/>
              <a:t>Add language at the right level for the child. Add extra vocabulary - extending the child’s language. Or add resources to extend thinking and curiosity.</a:t>
            </a:r>
          </a:p>
        </p:txBody>
      </p:sp>
    </p:spTree>
    <p:extLst>
      <p:ext uri="{BB962C8B-B14F-4D97-AF65-F5344CB8AC3E}">
        <p14:creationId xmlns:p14="http://schemas.microsoft.com/office/powerpoint/2010/main" val="3820980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Take time to stand back and observe </a:t>
            </a:r>
          </a:p>
        </p:txBody>
      </p:sp>
      <p:sp>
        <p:nvSpPr>
          <p:cNvPr id="3" name="Content Placeholder 2"/>
          <p:cNvSpPr>
            <a:spLocks noGrp="1"/>
          </p:cNvSpPr>
          <p:nvPr>
            <p:ph idx="1"/>
          </p:nvPr>
        </p:nvSpPr>
        <p:spPr/>
        <p:txBody>
          <a:bodyPr>
            <a:noAutofit/>
          </a:bodyPr>
          <a:lstStyle/>
          <a:p>
            <a:r>
              <a:rPr lang="en-GB" sz="2900" dirty="0"/>
              <a:t>OWL - Observe, Wait, Listen </a:t>
            </a:r>
            <a:endParaRPr lang="en-GB" sz="2900" dirty="0" smtClean="0"/>
          </a:p>
          <a:p>
            <a:r>
              <a:rPr lang="en-GB" sz="2900" dirty="0" smtClean="0"/>
              <a:t>• </a:t>
            </a:r>
            <a:r>
              <a:rPr lang="en-GB" sz="2900" dirty="0"/>
              <a:t>Observe, watch the child’s interactions, are they fixated on something they can see? What are they engaging with and how? </a:t>
            </a:r>
            <a:endParaRPr lang="en-GB" sz="2900" dirty="0" smtClean="0"/>
          </a:p>
          <a:p>
            <a:r>
              <a:rPr lang="en-GB" sz="2900" dirty="0" smtClean="0"/>
              <a:t>• </a:t>
            </a:r>
            <a:r>
              <a:rPr lang="en-GB" sz="2900" dirty="0"/>
              <a:t>Wait – Count to 10 in your head before you do </a:t>
            </a:r>
            <a:r>
              <a:rPr lang="en-GB" sz="2900" dirty="0" smtClean="0"/>
              <a:t>anything</a:t>
            </a:r>
            <a:r>
              <a:rPr lang="en-GB" sz="2900" dirty="0"/>
              <a:t>.</a:t>
            </a:r>
            <a:endParaRPr lang="en-GB" sz="2900" dirty="0" smtClean="0"/>
          </a:p>
          <a:p>
            <a:r>
              <a:rPr lang="en-GB" sz="2900" dirty="0" smtClean="0"/>
              <a:t>• </a:t>
            </a:r>
            <a:r>
              <a:rPr lang="en-GB" sz="2900" dirty="0"/>
              <a:t>Listen – When the child attempts to talk really listen. It may be hard to understand them, look for clues in their gestures. Are they pointing and giving you a cues in non verbal ways?</a:t>
            </a:r>
          </a:p>
        </p:txBody>
      </p:sp>
    </p:spTree>
    <p:extLst>
      <p:ext uri="{BB962C8B-B14F-4D97-AF65-F5344CB8AC3E}">
        <p14:creationId xmlns:p14="http://schemas.microsoft.com/office/powerpoint/2010/main" val="445730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Careful use of Language </a:t>
            </a:r>
          </a:p>
        </p:txBody>
      </p:sp>
      <p:sp>
        <p:nvSpPr>
          <p:cNvPr id="3" name="Content Placeholder 2"/>
          <p:cNvSpPr>
            <a:spLocks noGrp="1"/>
          </p:cNvSpPr>
          <p:nvPr>
            <p:ph idx="1"/>
          </p:nvPr>
        </p:nvSpPr>
        <p:spPr>
          <a:xfrm>
            <a:off x="1024128" y="2286000"/>
            <a:ext cx="10283209" cy="4023360"/>
          </a:xfrm>
        </p:spPr>
        <p:txBody>
          <a:bodyPr>
            <a:normAutofit/>
          </a:bodyPr>
          <a:lstStyle/>
          <a:p>
            <a:r>
              <a:rPr lang="en-GB" sz="3200" dirty="0"/>
              <a:t>• </a:t>
            </a:r>
            <a:r>
              <a:rPr lang="en-GB" sz="3200" dirty="0" smtClean="0"/>
              <a:t>Keep </a:t>
            </a:r>
            <a:r>
              <a:rPr lang="en-GB" sz="3200" dirty="0"/>
              <a:t>it simple – Don’t use too many words. Speak at the child’s level. If the child is speaking with 2 or 3 words, then slightly extend - e.g. “Want ball.” Respond with: “You want the ball.” </a:t>
            </a:r>
            <a:endParaRPr lang="en-GB" sz="3200" dirty="0" smtClean="0"/>
          </a:p>
          <a:p>
            <a:r>
              <a:rPr lang="en-GB" sz="3200" dirty="0" smtClean="0"/>
              <a:t>• </a:t>
            </a:r>
            <a:r>
              <a:rPr lang="en-GB" sz="3200" dirty="0"/>
              <a:t>Slow down your talk </a:t>
            </a:r>
            <a:endParaRPr lang="en-GB" sz="3200" dirty="0" smtClean="0"/>
          </a:p>
          <a:p>
            <a:r>
              <a:rPr lang="en-GB" sz="3200" dirty="0" smtClean="0"/>
              <a:t>• </a:t>
            </a:r>
            <a:r>
              <a:rPr lang="en-GB" sz="3200" dirty="0"/>
              <a:t>Speak clearly. Give the child time to respond, remember the 10 seconds. </a:t>
            </a:r>
          </a:p>
        </p:txBody>
      </p:sp>
    </p:spTree>
    <p:extLst>
      <p:ext uri="{BB962C8B-B14F-4D97-AF65-F5344CB8AC3E}">
        <p14:creationId xmlns:p14="http://schemas.microsoft.com/office/powerpoint/2010/main" val="693776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lstStyle/>
          <a:p>
            <a:pPr algn="ctr"/>
            <a:r>
              <a:rPr lang="en-GB" dirty="0"/>
              <a:t>Use questions carefully</a:t>
            </a:r>
          </a:p>
        </p:txBody>
      </p:sp>
      <p:sp>
        <p:nvSpPr>
          <p:cNvPr id="3" name="Content Placeholder 2"/>
          <p:cNvSpPr>
            <a:spLocks noGrp="1"/>
          </p:cNvSpPr>
          <p:nvPr>
            <p:ph idx="1"/>
          </p:nvPr>
        </p:nvSpPr>
        <p:spPr>
          <a:xfrm>
            <a:off x="1024128" y="1271239"/>
            <a:ext cx="9720073" cy="5038121"/>
          </a:xfrm>
        </p:spPr>
        <p:txBody>
          <a:bodyPr>
            <a:noAutofit/>
          </a:bodyPr>
          <a:lstStyle/>
          <a:p>
            <a:r>
              <a:rPr lang="en-GB" sz="2400" dirty="0" smtClean="0"/>
              <a:t>Fewer </a:t>
            </a:r>
            <a:r>
              <a:rPr lang="en-GB" sz="2400" dirty="0"/>
              <a:t>questions and more </a:t>
            </a:r>
            <a:r>
              <a:rPr lang="en-GB" sz="2400" dirty="0" smtClean="0"/>
              <a:t>comments! </a:t>
            </a:r>
          </a:p>
          <a:p>
            <a:r>
              <a:rPr lang="en-GB" sz="2400" dirty="0" smtClean="0"/>
              <a:t>• </a:t>
            </a:r>
            <a:r>
              <a:rPr lang="en-GB" sz="2400" dirty="0"/>
              <a:t>Use comments instead of asking questions</a:t>
            </a:r>
            <a:r>
              <a:rPr lang="en-GB" sz="2400" dirty="0" smtClean="0"/>
              <a:t>: </a:t>
            </a:r>
            <a:r>
              <a:rPr lang="en-GB" sz="2400" dirty="0"/>
              <a:t>Use your senses to describe what you </a:t>
            </a:r>
            <a:r>
              <a:rPr lang="en-GB" sz="2400" dirty="0" smtClean="0"/>
              <a:t>see/hear/smell/feel/taste. Share </a:t>
            </a:r>
            <a:r>
              <a:rPr lang="en-GB" sz="2400" dirty="0"/>
              <a:t>emotions – use ‘feeling’ </a:t>
            </a:r>
            <a:r>
              <a:rPr lang="en-GB" sz="2400" dirty="0" smtClean="0"/>
              <a:t>words. </a:t>
            </a:r>
            <a:endParaRPr lang="en-GB" sz="2400" dirty="0"/>
          </a:p>
          <a:p>
            <a:r>
              <a:rPr lang="en-GB" sz="2400" dirty="0" smtClean="0"/>
              <a:t> • </a:t>
            </a:r>
            <a:r>
              <a:rPr lang="en-GB" sz="2400" dirty="0"/>
              <a:t>Open-ended </a:t>
            </a:r>
            <a:r>
              <a:rPr lang="en-GB" sz="2400" dirty="0" smtClean="0"/>
              <a:t>questions: </a:t>
            </a:r>
            <a:r>
              <a:rPr lang="en-GB" sz="2400" dirty="0"/>
              <a:t>Prompt curiosity by asking interesting questions that will provoke children’s thinking. Questions without obvious answers. </a:t>
            </a:r>
            <a:endParaRPr lang="en-GB" sz="2400" dirty="0" smtClean="0"/>
          </a:p>
          <a:p>
            <a:pPr marL="0" indent="0">
              <a:buNone/>
            </a:pPr>
            <a:r>
              <a:rPr lang="en-GB" sz="2400" dirty="0"/>
              <a:t>• </a:t>
            </a:r>
            <a:r>
              <a:rPr lang="en-GB" sz="2400" dirty="0" smtClean="0"/>
              <a:t>Ask </a:t>
            </a:r>
            <a:r>
              <a:rPr lang="en-GB" sz="2400" dirty="0"/>
              <a:t>questions you don’t know the answer </a:t>
            </a:r>
            <a:r>
              <a:rPr lang="en-GB" sz="2400" dirty="0" smtClean="0"/>
              <a:t>to finding out </a:t>
            </a:r>
            <a:r>
              <a:rPr lang="en-GB" sz="2400" dirty="0"/>
              <a:t>things alongside the children. Show the child you are genuinely </a:t>
            </a:r>
            <a:r>
              <a:rPr lang="en-GB" sz="2400" dirty="0" smtClean="0"/>
              <a:t>interested and model </a:t>
            </a:r>
            <a:r>
              <a:rPr lang="en-GB" sz="2400" dirty="0"/>
              <a:t>curiosity by asking questions you are interested in. </a:t>
            </a:r>
            <a:endParaRPr lang="en-GB" sz="2400" dirty="0" smtClean="0"/>
          </a:p>
          <a:p>
            <a:pPr marL="0" indent="0">
              <a:buNone/>
            </a:pPr>
            <a:r>
              <a:rPr lang="en-GB" sz="2400" dirty="0"/>
              <a:t>• </a:t>
            </a:r>
            <a:r>
              <a:rPr lang="en-GB" sz="2400" dirty="0" smtClean="0"/>
              <a:t>Use </a:t>
            </a:r>
            <a:r>
              <a:rPr lang="en-GB" sz="2400" dirty="0"/>
              <a:t>questions to help children see the thought processes in your </a:t>
            </a:r>
            <a:r>
              <a:rPr lang="en-GB" sz="2400" dirty="0" smtClean="0"/>
              <a:t>head. Model </a:t>
            </a:r>
            <a:r>
              <a:rPr lang="en-GB" sz="2400" dirty="0"/>
              <a:t>the kind of thinking you’d like to see from them e.g. “I wonder what would happen if…” “I’m trying to remember where I have seen this before?” “I would really like to know more about…?”</a:t>
            </a:r>
          </a:p>
        </p:txBody>
      </p:sp>
    </p:spTree>
    <p:extLst>
      <p:ext uri="{BB962C8B-B14F-4D97-AF65-F5344CB8AC3E}">
        <p14:creationId xmlns:p14="http://schemas.microsoft.com/office/powerpoint/2010/main" val="30730250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TotalTime>
  <Words>1449</Words>
  <Application>Microsoft Office PowerPoint</Application>
  <PresentationFormat>Widescreen</PresentationFormat>
  <Paragraphs>89</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Tw Cen MT</vt:lpstr>
      <vt:lpstr>Tw Cen MT Condensed</vt:lpstr>
      <vt:lpstr>Wingdings</vt:lpstr>
      <vt:lpstr>Wingdings 3</vt:lpstr>
      <vt:lpstr>Integral</vt:lpstr>
      <vt:lpstr>Tales Toolkit parent workshop</vt:lpstr>
      <vt:lpstr>What is tales toolkit?</vt:lpstr>
      <vt:lpstr>The littlest of people have the biggest potential </vt:lpstr>
      <vt:lpstr>Why we choose tales toolkit</vt:lpstr>
      <vt:lpstr>Quality interactions</vt:lpstr>
      <vt:lpstr>Let the child lead </vt:lpstr>
      <vt:lpstr>Take time to stand back and observe </vt:lpstr>
      <vt:lpstr>Careful use of Language </vt:lpstr>
      <vt:lpstr>Use questions carefully</vt:lpstr>
      <vt:lpstr>Tales Toolkit Principles</vt:lpstr>
      <vt:lpstr>Tales Toolkit Principles</vt:lpstr>
      <vt:lpstr>Tales Toolkit to develop language</vt:lpstr>
      <vt:lpstr>Tales Toolkit to develop creativity</vt:lpstr>
      <vt:lpstr>Tales Toolkit to develop empathy</vt:lpstr>
      <vt:lpstr>How we use tales toolkit at torkington</vt:lpstr>
      <vt:lpstr>Using the Tales Toolkit hanger</vt:lpstr>
      <vt:lpstr>Circle time to share stories</vt:lpstr>
      <vt:lpstr>Choosing in the areas</vt:lpstr>
      <vt:lpstr>Recording stories</vt:lpstr>
      <vt:lpstr>How we record children’s ideas</vt:lpstr>
      <vt:lpstr>Circle time as a group</vt:lpstr>
      <vt:lpstr>On the ipad as a video or a teacher scribing the child’s story</vt:lpstr>
      <vt:lpstr>On tales toolkit worksheets in nursery</vt:lpstr>
      <vt:lpstr>On tales toolkit worksheets in reception</vt:lpstr>
      <vt:lpstr>On tales toolkit worksheets in reception</vt:lpstr>
      <vt:lpstr>Using tales toolkit tabs</vt:lpstr>
      <vt:lpstr>Now let’s see it in action from children in our YEAR 1 class!</vt:lpstr>
      <vt:lpstr>Thank you for coming, if you have any questions we will be happy to answer them now </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Marr</dc:creator>
  <cp:lastModifiedBy>Miss Marr</cp:lastModifiedBy>
  <cp:revision>31</cp:revision>
  <cp:lastPrinted>2019-11-11T13:46:06Z</cp:lastPrinted>
  <dcterms:created xsi:type="dcterms:W3CDTF">2019-02-28T13:38:19Z</dcterms:created>
  <dcterms:modified xsi:type="dcterms:W3CDTF">2022-09-07T15:35:24Z</dcterms:modified>
</cp:coreProperties>
</file>