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Lst>
  <p:notesMasterIdLst>
    <p:notesMasterId r:id="rId29"/>
  </p:notesMasterIdLst>
  <p:handoutMasterIdLst>
    <p:handoutMasterId r:id="rId30"/>
  </p:handoutMasterIdLst>
  <p:sldIdLst>
    <p:sldId id="259" r:id="rId2"/>
    <p:sldId id="295" r:id="rId3"/>
    <p:sldId id="297" r:id="rId4"/>
    <p:sldId id="298" r:id="rId5"/>
    <p:sldId id="266" r:id="rId6"/>
    <p:sldId id="293" r:id="rId7"/>
    <p:sldId id="310" r:id="rId8"/>
    <p:sldId id="304" r:id="rId9"/>
    <p:sldId id="299" r:id="rId10"/>
    <p:sldId id="312" r:id="rId11"/>
    <p:sldId id="313" r:id="rId12"/>
    <p:sldId id="315" r:id="rId13"/>
    <p:sldId id="300" r:id="rId14"/>
    <p:sldId id="301" r:id="rId15"/>
    <p:sldId id="302" r:id="rId16"/>
    <p:sldId id="303" r:id="rId17"/>
    <p:sldId id="271" r:id="rId18"/>
    <p:sldId id="305" r:id="rId19"/>
    <p:sldId id="306" r:id="rId20"/>
    <p:sldId id="289" r:id="rId21"/>
    <p:sldId id="307" r:id="rId22"/>
    <p:sldId id="308" r:id="rId23"/>
    <p:sldId id="277" r:id="rId24"/>
    <p:sldId id="294" r:id="rId25"/>
    <p:sldId id="309" r:id="rId26"/>
    <p:sldId id="292" r:id="rId27"/>
    <p:sldId id="291"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94660"/>
  </p:normalViewPr>
  <p:slideViewPr>
    <p:cSldViewPr snapToGrid="0">
      <p:cViewPr varScale="1">
        <p:scale>
          <a:sx n="116" d="100"/>
          <a:sy n="116" d="100"/>
        </p:scale>
        <p:origin x="8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F10D73-E005-474E-BF61-B96661CC1378}" type="datetimeFigureOut">
              <a:rPr lang="en-GB" smtClean="0"/>
              <a:t>28/09/2022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24BA426-8AA1-47A5-BA27-79DA838C9847}" type="slidenum">
              <a:rPr lang="en-GB" smtClean="0"/>
              <a:t>‹#›</a:t>
            </a:fld>
            <a:endParaRPr lang="en-GB"/>
          </a:p>
        </p:txBody>
      </p:sp>
    </p:spTree>
    <p:extLst>
      <p:ext uri="{BB962C8B-B14F-4D97-AF65-F5344CB8AC3E}">
        <p14:creationId xmlns:p14="http://schemas.microsoft.com/office/powerpoint/2010/main" val="3198966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3AFA211-792C-4231-A557-300F051BFE6E}" type="datetimeFigureOut">
              <a:rPr lang="en-GB" smtClean="0"/>
              <a:t>28/09/2022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8FCB6CD-1581-4037-B9CB-6079C68B6127}" type="slidenum">
              <a:rPr lang="en-GB" smtClean="0"/>
              <a:t>‹#›</a:t>
            </a:fld>
            <a:endParaRPr lang="en-GB"/>
          </a:p>
        </p:txBody>
      </p:sp>
    </p:spTree>
    <p:extLst>
      <p:ext uri="{BB962C8B-B14F-4D97-AF65-F5344CB8AC3E}">
        <p14:creationId xmlns:p14="http://schemas.microsoft.com/office/powerpoint/2010/main" val="190283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just about</a:t>
            </a:r>
            <a:r>
              <a:rPr lang="en-GB" baseline="0" dirty="0" smtClean="0"/>
              <a:t> reading and writing covers lots of other areas. Used for PSED in class to explore situations. </a:t>
            </a:r>
            <a:endParaRPr lang="en-GB" dirty="0"/>
          </a:p>
        </p:txBody>
      </p:sp>
      <p:sp>
        <p:nvSpPr>
          <p:cNvPr id="4" name="Slide Number Placeholder 3"/>
          <p:cNvSpPr>
            <a:spLocks noGrp="1"/>
          </p:cNvSpPr>
          <p:nvPr>
            <p:ph type="sldNum" sz="quarter" idx="10"/>
          </p:nvPr>
        </p:nvSpPr>
        <p:spPr/>
        <p:txBody>
          <a:bodyPr/>
          <a:lstStyle/>
          <a:p>
            <a:fld id="{D8FCB6CD-1581-4037-B9CB-6079C68B6127}" type="slidenum">
              <a:rPr lang="en-GB" smtClean="0"/>
              <a:t>6</a:t>
            </a:fld>
            <a:endParaRPr lang="en-GB"/>
          </a:p>
        </p:txBody>
      </p:sp>
    </p:spTree>
    <p:extLst>
      <p:ext uri="{BB962C8B-B14F-4D97-AF65-F5344CB8AC3E}">
        <p14:creationId xmlns:p14="http://schemas.microsoft.com/office/powerpoint/2010/main" val="155253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just about</a:t>
            </a:r>
            <a:r>
              <a:rPr lang="en-GB" baseline="0" dirty="0" smtClean="0"/>
              <a:t> reading and writing covers lots of other areas. Used for PSED in class to explore situations. </a:t>
            </a:r>
            <a:endParaRPr lang="en-GB" dirty="0"/>
          </a:p>
        </p:txBody>
      </p:sp>
      <p:sp>
        <p:nvSpPr>
          <p:cNvPr id="4" name="Slide Number Placeholder 3"/>
          <p:cNvSpPr>
            <a:spLocks noGrp="1"/>
          </p:cNvSpPr>
          <p:nvPr>
            <p:ph type="sldNum" sz="quarter" idx="10"/>
          </p:nvPr>
        </p:nvSpPr>
        <p:spPr/>
        <p:txBody>
          <a:bodyPr/>
          <a:lstStyle/>
          <a:p>
            <a:fld id="{D8FCB6CD-1581-4037-B9CB-6079C68B6127}" type="slidenum">
              <a:rPr lang="en-GB" smtClean="0"/>
              <a:t>24</a:t>
            </a:fld>
            <a:endParaRPr lang="en-GB"/>
          </a:p>
        </p:txBody>
      </p:sp>
    </p:spTree>
    <p:extLst>
      <p:ext uri="{BB962C8B-B14F-4D97-AF65-F5344CB8AC3E}">
        <p14:creationId xmlns:p14="http://schemas.microsoft.com/office/powerpoint/2010/main" val="405814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just about</a:t>
            </a:r>
            <a:r>
              <a:rPr lang="en-GB" baseline="0" dirty="0" smtClean="0"/>
              <a:t> reading and writing covers lots of other areas. Used for PSED in class to explore situations. </a:t>
            </a:r>
            <a:endParaRPr lang="en-GB" dirty="0"/>
          </a:p>
        </p:txBody>
      </p:sp>
      <p:sp>
        <p:nvSpPr>
          <p:cNvPr id="4" name="Slide Number Placeholder 3"/>
          <p:cNvSpPr>
            <a:spLocks noGrp="1"/>
          </p:cNvSpPr>
          <p:nvPr>
            <p:ph type="sldNum" sz="quarter" idx="10"/>
          </p:nvPr>
        </p:nvSpPr>
        <p:spPr/>
        <p:txBody>
          <a:bodyPr/>
          <a:lstStyle/>
          <a:p>
            <a:fld id="{D8FCB6CD-1581-4037-B9CB-6079C68B6127}" type="slidenum">
              <a:rPr lang="en-GB" smtClean="0"/>
              <a:t>26</a:t>
            </a:fld>
            <a:endParaRPr lang="en-GB"/>
          </a:p>
        </p:txBody>
      </p:sp>
    </p:spTree>
    <p:extLst>
      <p:ext uri="{BB962C8B-B14F-4D97-AF65-F5344CB8AC3E}">
        <p14:creationId xmlns:p14="http://schemas.microsoft.com/office/powerpoint/2010/main" val="17206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CDC89CC-4452-45D4-A8B7-7BBCB3E7829B}"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4B1A4-DECE-4658-B2B3-208B6E53DE0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0179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DC89CC-4452-45D4-A8B7-7BBCB3E7829B}"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4B1A4-DECE-4658-B2B3-208B6E53DE0B}" type="slidenum">
              <a:rPr lang="en-GB" smtClean="0"/>
              <a:t>‹#›</a:t>
            </a:fld>
            <a:endParaRPr lang="en-GB"/>
          </a:p>
        </p:txBody>
      </p:sp>
    </p:spTree>
    <p:extLst>
      <p:ext uri="{BB962C8B-B14F-4D97-AF65-F5344CB8AC3E}">
        <p14:creationId xmlns:p14="http://schemas.microsoft.com/office/powerpoint/2010/main" val="12431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DC89CC-4452-45D4-A8B7-7BBCB3E7829B}"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4B1A4-DECE-4658-B2B3-208B6E53DE0B}"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05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DC89CC-4452-45D4-A8B7-7BBCB3E7829B}"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4B1A4-DECE-4658-B2B3-208B6E53DE0B}" type="slidenum">
              <a:rPr lang="en-GB" smtClean="0"/>
              <a:t>‹#›</a:t>
            </a:fld>
            <a:endParaRPr lang="en-GB"/>
          </a:p>
        </p:txBody>
      </p:sp>
    </p:spTree>
    <p:extLst>
      <p:ext uri="{BB962C8B-B14F-4D97-AF65-F5344CB8AC3E}">
        <p14:creationId xmlns:p14="http://schemas.microsoft.com/office/powerpoint/2010/main" val="410922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C89CC-4452-45D4-A8B7-7BBCB3E7829B}"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4B1A4-DECE-4658-B2B3-208B6E53DE0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26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DC89CC-4452-45D4-A8B7-7BBCB3E7829B}"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4B1A4-DECE-4658-B2B3-208B6E53DE0B}" type="slidenum">
              <a:rPr lang="en-GB" smtClean="0"/>
              <a:t>‹#›</a:t>
            </a:fld>
            <a:endParaRPr lang="en-GB"/>
          </a:p>
        </p:txBody>
      </p:sp>
    </p:spTree>
    <p:extLst>
      <p:ext uri="{BB962C8B-B14F-4D97-AF65-F5344CB8AC3E}">
        <p14:creationId xmlns:p14="http://schemas.microsoft.com/office/powerpoint/2010/main" val="320237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DC89CC-4452-45D4-A8B7-7BBCB3E7829B}" type="datetimeFigureOut">
              <a:rPr lang="en-GB" smtClean="0"/>
              <a:t>28/09/2022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74B1A4-DECE-4658-B2B3-208B6E53DE0B}" type="slidenum">
              <a:rPr lang="en-GB" smtClean="0"/>
              <a:t>‹#›</a:t>
            </a:fld>
            <a:endParaRPr lang="en-GB"/>
          </a:p>
        </p:txBody>
      </p:sp>
    </p:spTree>
    <p:extLst>
      <p:ext uri="{BB962C8B-B14F-4D97-AF65-F5344CB8AC3E}">
        <p14:creationId xmlns:p14="http://schemas.microsoft.com/office/powerpoint/2010/main" val="22491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DC89CC-4452-45D4-A8B7-7BBCB3E7829B}" type="datetimeFigureOut">
              <a:rPr lang="en-GB" smtClean="0"/>
              <a:t>28/09/2022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74B1A4-DECE-4658-B2B3-208B6E53DE0B}" type="slidenum">
              <a:rPr lang="en-GB" smtClean="0"/>
              <a:t>‹#›</a:t>
            </a:fld>
            <a:endParaRPr lang="en-GB"/>
          </a:p>
        </p:txBody>
      </p:sp>
    </p:spTree>
    <p:extLst>
      <p:ext uri="{BB962C8B-B14F-4D97-AF65-F5344CB8AC3E}">
        <p14:creationId xmlns:p14="http://schemas.microsoft.com/office/powerpoint/2010/main" val="268227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C89CC-4452-45D4-A8B7-7BBCB3E7829B}" type="datetimeFigureOut">
              <a:rPr lang="en-GB" smtClean="0"/>
              <a:t>28/09/2022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74B1A4-DECE-4658-B2B3-208B6E53DE0B}" type="slidenum">
              <a:rPr lang="en-GB" smtClean="0"/>
              <a:t>‹#›</a:t>
            </a:fld>
            <a:endParaRPr lang="en-GB"/>
          </a:p>
        </p:txBody>
      </p:sp>
    </p:spTree>
    <p:extLst>
      <p:ext uri="{BB962C8B-B14F-4D97-AF65-F5344CB8AC3E}">
        <p14:creationId xmlns:p14="http://schemas.microsoft.com/office/powerpoint/2010/main" val="11101403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C89CC-4452-45D4-A8B7-7BBCB3E7829B}"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4B1A4-DECE-4658-B2B3-208B6E53DE0B}" type="slidenum">
              <a:rPr lang="en-GB" smtClean="0"/>
              <a:t>‹#›</a:t>
            </a:fld>
            <a:endParaRPr lang="en-GB"/>
          </a:p>
        </p:txBody>
      </p:sp>
    </p:spTree>
    <p:extLst>
      <p:ext uri="{BB962C8B-B14F-4D97-AF65-F5344CB8AC3E}">
        <p14:creationId xmlns:p14="http://schemas.microsoft.com/office/powerpoint/2010/main" val="2594683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C89CC-4452-45D4-A8B7-7BBCB3E7829B}"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4B1A4-DECE-4658-B2B3-208B6E53DE0B}"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57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CDC89CC-4452-45D4-A8B7-7BBCB3E7829B}" type="datetimeFigureOut">
              <a:rPr lang="en-GB" smtClean="0"/>
              <a:t>28/09/2022</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474B1A4-DECE-4658-B2B3-208B6E53DE0B}"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796562"/>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learnenglishkids.britishcouncil.org/helping-your-child/learning-english-through-picture-book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phonicsbloom.com/" TargetMode="External"/><Relationship Id="rId5" Type="http://schemas.openxmlformats.org/officeDocument/2006/relationships/hyperlink" Target="https://talestoolkit.com/" TargetMode="External"/><Relationship Id="rId4" Type="http://schemas.openxmlformats.org/officeDocument/2006/relationships/hyperlink" Target="https://www.talk4writing.co.uk/"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Eyfs</a:t>
            </a:r>
            <a:r>
              <a:rPr lang="en-GB" dirty="0" smtClean="0"/>
              <a:t> Phonics parent workshop </a:t>
            </a:r>
            <a:r>
              <a:rPr lang="en-GB" dirty="0"/>
              <a:t/>
            </a:r>
            <a:br>
              <a:rPr lang="en-GB" dirty="0"/>
            </a:br>
            <a:endParaRPr lang="en-GB" dirty="0"/>
          </a:p>
        </p:txBody>
      </p:sp>
      <p:sp>
        <p:nvSpPr>
          <p:cNvPr id="3" name="Subtitle 2"/>
          <p:cNvSpPr>
            <a:spLocks noGrp="1"/>
          </p:cNvSpPr>
          <p:nvPr>
            <p:ph type="subTitle" idx="1"/>
          </p:nvPr>
        </p:nvSpPr>
        <p:spPr>
          <a:xfrm>
            <a:off x="16862502" y="10754512"/>
            <a:ext cx="3200400" cy="1463040"/>
          </a:xfrm>
        </p:spPr>
        <p:txBody>
          <a:bodyPr/>
          <a:lstStyle/>
          <a:p>
            <a:endParaRPr lang="en-GB" dirty="0"/>
          </a:p>
        </p:txBody>
      </p:sp>
      <p:pic>
        <p:nvPicPr>
          <p:cNvPr id="1026" name="Picture 2" descr="Image result for tork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828" y="5058342"/>
            <a:ext cx="1307636" cy="119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095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978" y="512956"/>
            <a:ext cx="9720072" cy="1499616"/>
          </a:xfrm>
        </p:spPr>
        <p:txBody>
          <a:bodyPr/>
          <a:lstStyle/>
          <a:p>
            <a:r>
              <a:rPr lang="en-GB" dirty="0" smtClean="0"/>
              <a:t>Phonics website game ideas – phase 2</a:t>
            </a:r>
            <a:endParaRPr lang="en-GB" dirty="0"/>
          </a:p>
        </p:txBody>
      </p:sp>
      <p:sp>
        <p:nvSpPr>
          <p:cNvPr id="3" name="Content Placeholder 2"/>
          <p:cNvSpPr>
            <a:spLocks noGrp="1"/>
          </p:cNvSpPr>
          <p:nvPr>
            <p:ph idx="1"/>
          </p:nvPr>
        </p:nvSpPr>
        <p:spPr>
          <a:xfrm>
            <a:off x="321602" y="1182029"/>
            <a:ext cx="11699414" cy="5464098"/>
          </a:xfrm>
        </p:spPr>
        <p:txBody>
          <a:bodyPr>
            <a:normAutofit/>
          </a:bodyPr>
          <a:lstStyle/>
          <a:p>
            <a:pPr marL="0" indent="0">
              <a:buNone/>
              <a:defRPr/>
            </a:pPr>
            <a:endParaRPr lang="en-GB" sz="2800" dirty="0" smtClean="0"/>
          </a:p>
          <a:p>
            <a:pPr marL="0" indent="0">
              <a:buNone/>
              <a:defRPr/>
            </a:pPr>
            <a:endParaRPr lang="en-GB" sz="2800" dirty="0"/>
          </a:p>
        </p:txBody>
      </p:sp>
      <p:sp>
        <p:nvSpPr>
          <p:cNvPr id="4" name="Content Placeholder 2"/>
          <p:cNvSpPr txBox="1">
            <a:spLocks/>
          </p:cNvSpPr>
          <p:nvPr/>
        </p:nvSpPr>
        <p:spPr>
          <a:xfrm>
            <a:off x="474002" y="1334429"/>
            <a:ext cx="11699414" cy="5464098"/>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defRPr/>
            </a:pPr>
            <a:endParaRPr lang="en-GB" sz="2800" dirty="0" smtClean="0"/>
          </a:p>
          <a:p>
            <a:pPr marL="0" indent="0">
              <a:buFont typeface="Tw Cen MT" panose="020B0602020104020603" pitchFamily="34" charset="0"/>
              <a:buNone/>
              <a:defRPr/>
            </a:pPr>
            <a:r>
              <a:rPr lang="en-GB" sz="1700" dirty="0" smtClean="0"/>
              <a:t>Website - Phonics play – Parents- Phase 2 </a:t>
            </a:r>
          </a:p>
          <a:p>
            <a:pPr marL="0" indent="0">
              <a:buFont typeface="Tw Cen MT" panose="020B0602020104020603" pitchFamily="34" charset="0"/>
              <a:buNone/>
              <a:defRPr/>
            </a:pPr>
            <a:r>
              <a:rPr lang="en-GB" sz="1700" dirty="0" smtClean="0"/>
              <a:t>Game – Buried treasure – Read the word and decide if it’s real or fake. If it’s real put it in the treasure box, if it’s fake put it in the bin.</a:t>
            </a:r>
          </a:p>
          <a:p>
            <a:pPr marL="0" indent="0">
              <a:buNone/>
              <a:defRPr/>
            </a:pPr>
            <a:r>
              <a:rPr lang="en-GB" sz="1700" dirty="0"/>
              <a:t>Game – </a:t>
            </a:r>
            <a:r>
              <a:rPr lang="en-GB" sz="1700" dirty="0" smtClean="0"/>
              <a:t>Dragons den - </a:t>
            </a:r>
            <a:r>
              <a:rPr lang="en-GB" sz="1700" dirty="0"/>
              <a:t>Read the word and decide if it’s real or fake. If it’s real </a:t>
            </a:r>
            <a:r>
              <a:rPr lang="en-GB" sz="1700" dirty="0" smtClean="0"/>
              <a:t>feed it to the green dragon, </a:t>
            </a:r>
            <a:r>
              <a:rPr lang="en-GB" sz="1700" dirty="0"/>
              <a:t>if it’s fake feed it to the </a:t>
            </a:r>
            <a:r>
              <a:rPr lang="en-GB" sz="1700" dirty="0" smtClean="0"/>
              <a:t>red dragon.</a:t>
            </a:r>
          </a:p>
          <a:p>
            <a:pPr marL="0" indent="0">
              <a:buNone/>
              <a:defRPr/>
            </a:pPr>
            <a:r>
              <a:rPr lang="en-GB" sz="1700" dirty="0"/>
              <a:t>Game </a:t>
            </a:r>
            <a:r>
              <a:rPr lang="en-GB" sz="1700" dirty="0" smtClean="0"/>
              <a:t>– Picnic on </a:t>
            </a:r>
            <a:r>
              <a:rPr lang="en-GB" sz="1700" dirty="0" err="1" smtClean="0"/>
              <a:t>pluto</a:t>
            </a:r>
            <a:r>
              <a:rPr lang="en-GB" sz="1700" dirty="0" smtClean="0"/>
              <a:t> - </a:t>
            </a:r>
            <a:r>
              <a:rPr lang="en-GB" sz="1700" dirty="0"/>
              <a:t>‘Bob’ the alien loves real words, while his best friend ‘</a:t>
            </a:r>
            <a:r>
              <a:rPr lang="en-GB" sz="1700" dirty="0" err="1" smtClean="0"/>
              <a:t>Obb</a:t>
            </a:r>
            <a:r>
              <a:rPr lang="en-GB" sz="1700" dirty="0" smtClean="0"/>
              <a:t>’ </a:t>
            </a:r>
            <a:r>
              <a:rPr lang="en-GB" sz="1700" dirty="0"/>
              <a:t>loves fake words. Sound each word and try to give them their favourite treats</a:t>
            </a:r>
            <a:r>
              <a:rPr lang="en-GB" sz="1700" dirty="0" smtClean="0"/>
              <a:t>!</a:t>
            </a:r>
          </a:p>
          <a:p>
            <a:pPr marL="0" indent="0">
              <a:buNone/>
              <a:defRPr/>
            </a:pPr>
            <a:r>
              <a:rPr lang="en-GB" sz="1700" dirty="0"/>
              <a:t>Game </a:t>
            </a:r>
            <a:r>
              <a:rPr lang="en-GB" sz="1700" dirty="0" smtClean="0"/>
              <a:t>– pick a picture – read the word and click on the matching picture.</a:t>
            </a:r>
          </a:p>
          <a:p>
            <a:pPr marL="0" indent="0">
              <a:buFont typeface="Tw Cen MT" panose="020B0602020104020603" pitchFamily="34" charset="0"/>
              <a:buNone/>
              <a:defRPr/>
            </a:pPr>
            <a:r>
              <a:rPr lang="en-GB" sz="1700" dirty="0" smtClean="0"/>
              <a:t>Website - Phonics bloom  - Phase 2 Phonics games</a:t>
            </a:r>
          </a:p>
          <a:p>
            <a:pPr marL="0" indent="0">
              <a:buNone/>
              <a:defRPr/>
            </a:pPr>
            <a:r>
              <a:rPr lang="en-GB" sz="1700" dirty="0" smtClean="0"/>
              <a:t>Game – Fishy Phonics - </a:t>
            </a:r>
            <a:r>
              <a:rPr lang="en-GB" sz="1700" dirty="0"/>
              <a:t>Read the words in the cloud and then use your fishing skills to try and catch the matching picture </a:t>
            </a:r>
            <a:endParaRPr lang="en-GB" sz="1700" dirty="0" smtClean="0"/>
          </a:p>
          <a:p>
            <a:pPr marL="0" indent="0">
              <a:buNone/>
              <a:defRPr/>
            </a:pPr>
            <a:r>
              <a:rPr lang="en-GB" sz="1700" dirty="0" smtClean="0"/>
              <a:t>Game – flash cards - </a:t>
            </a:r>
            <a:r>
              <a:rPr lang="en-GB" sz="1700" dirty="0"/>
              <a:t>Say the sound that appears on each of the pirate ships. How many sounds can you say correctly</a:t>
            </a:r>
            <a:r>
              <a:rPr lang="en-GB" sz="1700" dirty="0" smtClean="0"/>
              <a:t>?</a:t>
            </a:r>
          </a:p>
          <a:p>
            <a:pPr marL="0" indent="0">
              <a:buNone/>
              <a:defRPr/>
            </a:pPr>
            <a:r>
              <a:rPr lang="en-GB" sz="1700" dirty="0" smtClean="0"/>
              <a:t>Game – match cards - </a:t>
            </a:r>
            <a:r>
              <a:rPr lang="en-GB" sz="1700" dirty="0"/>
              <a:t>Sound out the top word then say what you see in the three pictures. Move the correct picture onto the word to see if they match</a:t>
            </a:r>
            <a:r>
              <a:rPr lang="en-GB" sz="1700" dirty="0" smtClean="0"/>
              <a:t>.</a:t>
            </a:r>
          </a:p>
          <a:p>
            <a:pPr marL="0" indent="0">
              <a:buNone/>
              <a:defRPr/>
            </a:pPr>
            <a:r>
              <a:rPr lang="en-GB" sz="1700" dirty="0" smtClean="0"/>
              <a:t>Game – Odd and Bob - </a:t>
            </a:r>
            <a:r>
              <a:rPr lang="en-GB" sz="1700" dirty="0"/>
              <a:t>‘Bob’ the alien loves real words, while his best friend ‘Odd’ loves fake words. Sound each word and try to give them their favourite treats</a:t>
            </a:r>
            <a:r>
              <a:rPr lang="en-GB" sz="1700" dirty="0" smtClean="0"/>
              <a:t>!</a:t>
            </a:r>
          </a:p>
          <a:p>
            <a:pPr marL="0" indent="0">
              <a:buNone/>
              <a:defRPr/>
            </a:pPr>
            <a:r>
              <a:rPr lang="en-GB" sz="1700" dirty="0" smtClean="0"/>
              <a:t>Game – Odd sound out - </a:t>
            </a:r>
            <a:r>
              <a:rPr lang="en-GB" sz="1700" dirty="0"/>
              <a:t>Sound the picture in each card and focus on the first sound you make for each word. Can you find the odd sound out?</a:t>
            </a:r>
          </a:p>
        </p:txBody>
      </p:sp>
    </p:spTree>
    <p:extLst>
      <p:ext uri="{BB962C8B-B14F-4D97-AF65-F5344CB8AC3E}">
        <p14:creationId xmlns:p14="http://schemas.microsoft.com/office/powerpoint/2010/main" val="2730827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Geraldine giraffe</a:t>
            </a:r>
            <a:endParaRPr lang="en-GB" dirty="0"/>
          </a:p>
        </p:txBody>
      </p:sp>
      <p:pic>
        <p:nvPicPr>
          <p:cNvPr id="4" name="Content Placeholder 3"/>
          <p:cNvPicPr>
            <a:picLocks noGrp="1" noChangeAspect="1"/>
          </p:cNvPicPr>
          <p:nvPr>
            <p:ph idx="1"/>
          </p:nvPr>
        </p:nvPicPr>
        <p:blipFill rotWithShape="1">
          <a:blip r:embed="rId2"/>
          <a:srcRect l="855" t="8593" r="34522" b="28758"/>
          <a:stretch/>
        </p:blipFill>
        <p:spPr>
          <a:xfrm>
            <a:off x="3713357" y="1884110"/>
            <a:ext cx="4159404" cy="2520176"/>
          </a:xfrm>
          <a:prstGeom prst="rect">
            <a:avLst/>
          </a:prstGeom>
        </p:spPr>
      </p:pic>
      <p:sp>
        <p:nvSpPr>
          <p:cNvPr id="5" name="Content Placeholder 2"/>
          <p:cNvSpPr txBox="1">
            <a:spLocks/>
          </p:cNvSpPr>
          <p:nvPr/>
        </p:nvSpPr>
        <p:spPr>
          <a:xfrm>
            <a:off x="633836" y="4846320"/>
            <a:ext cx="9720073"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3200" dirty="0" smtClean="0"/>
              <a:t>Ask your child what sound they are learning in Phonics this week and explore that sound using Geraldine giraffe </a:t>
            </a:r>
            <a:r>
              <a:rPr lang="en-GB" sz="3200" dirty="0"/>
              <a:t>o</a:t>
            </a:r>
            <a:r>
              <a:rPr lang="en-GB" sz="3200" dirty="0" smtClean="0"/>
              <a:t>n you tube e.g. for ‘a’ just type ‘</a:t>
            </a:r>
            <a:r>
              <a:rPr lang="en-GB" sz="3200" dirty="0" err="1" smtClean="0"/>
              <a:t>geraldine</a:t>
            </a:r>
            <a:r>
              <a:rPr lang="en-GB" sz="3200" dirty="0" smtClean="0"/>
              <a:t> giraffe a’.</a:t>
            </a:r>
          </a:p>
        </p:txBody>
      </p:sp>
    </p:spTree>
    <p:extLst>
      <p:ext uri="{BB962C8B-B14F-4D97-AF65-F5344CB8AC3E}">
        <p14:creationId xmlns:p14="http://schemas.microsoft.com/office/powerpoint/2010/main" val="4200484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836" y="100441"/>
            <a:ext cx="9720072" cy="1499616"/>
          </a:xfrm>
        </p:spPr>
        <p:txBody>
          <a:bodyPr/>
          <a:lstStyle/>
          <a:p>
            <a:pPr algn="ctr"/>
            <a:r>
              <a:rPr lang="en-GB" dirty="0" smtClean="0"/>
              <a:t>Jolly phonics</a:t>
            </a:r>
            <a:endParaRPr lang="en-GB" dirty="0"/>
          </a:p>
        </p:txBody>
      </p:sp>
      <p:sp>
        <p:nvSpPr>
          <p:cNvPr id="5" name="Content Placeholder 2"/>
          <p:cNvSpPr txBox="1">
            <a:spLocks/>
          </p:cNvSpPr>
          <p:nvPr/>
        </p:nvSpPr>
        <p:spPr>
          <a:xfrm>
            <a:off x="633836" y="4846320"/>
            <a:ext cx="9720073"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GB" sz="3200" dirty="0" smtClean="0"/>
              <a:t>Ask your child what sound they are learning in Phonics this week and explore that sound using Jolly Phonics on </a:t>
            </a:r>
            <a:r>
              <a:rPr lang="en-GB" sz="3200" dirty="0" err="1" smtClean="0"/>
              <a:t>youtube</a:t>
            </a:r>
            <a:r>
              <a:rPr lang="en-GB" sz="3200" dirty="0" smtClean="0"/>
              <a:t> e.g. for ‘a’ just type ‘jolly phonics a’.</a:t>
            </a:r>
          </a:p>
        </p:txBody>
      </p:sp>
      <p:pic>
        <p:nvPicPr>
          <p:cNvPr id="6" name="Content Placeholder 5"/>
          <p:cNvPicPr>
            <a:picLocks noGrp="1" noChangeAspect="1"/>
          </p:cNvPicPr>
          <p:nvPr>
            <p:ph idx="1"/>
          </p:nvPr>
        </p:nvPicPr>
        <p:blipFill rotWithShape="1">
          <a:blip r:embed="rId2"/>
          <a:srcRect l="10557" t="1664" r="11825" b="8798"/>
          <a:stretch/>
        </p:blipFill>
        <p:spPr>
          <a:xfrm>
            <a:off x="3557241" y="1449659"/>
            <a:ext cx="3713355" cy="2677263"/>
          </a:xfrm>
          <a:prstGeom prst="rect">
            <a:avLst/>
          </a:prstGeom>
        </p:spPr>
      </p:pic>
    </p:spTree>
    <p:extLst>
      <p:ext uri="{BB962C8B-B14F-4D97-AF65-F5344CB8AC3E}">
        <p14:creationId xmlns:p14="http://schemas.microsoft.com/office/powerpoint/2010/main" val="415724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dirty="0">
                <a:latin typeface="+mn-lt"/>
              </a:rPr>
              <a:t>Phase 3</a:t>
            </a:r>
            <a:endParaRPr lang="en-GB" dirty="0">
              <a:latin typeface="+mn-lt"/>
            </a:endParaRPr>
          </a:p>
        </p:txBody>
      </p:sp>
      <p:sp>
        <p:nvSpPr>
          <p:cNvPr id="3" name="Content Placeholder 2"/>
          <p:cNvSpPr>
            <a:spLocks noGrp="1"/>
          </p:cNvSpPr>
          <p:nvPr>
            <p:ph idx="1"/>
          </p:nvPr>
        </p:nvSpPr>
        <p:spPr/>
        <p:txBody>
          <a:bodyPr/>
          <a:lstStyle/>
          <a:p>
            <a:r>
              <a:rPr lang="en-GB" sz="4000" b="1" dirty="0"/>
              <a:t>Set 6:</a:t>
            </a:r>
            <a:r>
              <a:rPr lang="en-GB" sz="4000" dirty="0"/>
              <a:t> j, v, w, x</a:t>
            </a:r>
          </a:p>
          <a:p>
            <a:r>
              <a:rPr lang="en-GB" sz="4000" b="1" dirty="0"/>
              <a:t>Set 7</a:t>
            </a:r>
            <a:r>
              <a:rPr lang="en-GB" sz="4000" dirty="0"/>
              <a:t>: y, z, </a:t>
            </a:r>
            <a:r>
              <a:rPr lang="en-GB" sz="4000" dirty="0" err="1"/>
              <a:t>zz</a:t>
            </a:r>
            <a:r>
              <a:rPr lang="en-GB" sz="4000" dirty="0"/>
              <a:t>, </a:t>
            </a:r>
            <a:r>
              <a:rPr lang="en-GB" sz="4000" dirty="0" err="1"/>
              <a:t>qu</a:t>
            </a:r>
            <a:endParaRPr lang="en-GB" sz="4000" dirty="0"/>
          </a:p>
          <a:p>
            <a:r>
              <a:rPr lang="en-GB" sz="4000" b="1" dirty="0"/>
              <a:t>Consonant digraphs</a:t>
            </a:r>
            <a:r>
              <a:rPr lang="en-GB" sz="4000" dirty="0"/>
              <a:t>: </a:t>
            </a:r>
            <a:r>
              <a:rPr lang="en-GB" sz="4000" dirty="0" err="1"/>
              <a:t>ch</a:t>
            </a:r>
            <a:r>
              <a:rPr lang="en-GB" sz="4000" dirty="0"/>
              <a:t>, </a:t>
            </a:r>
            <a:r>
              <a:rPr lang="en-GB" sz="4000" dirty="0" err="1"/>
              <a:t>sh</a:t>
            </a:r>
            <a:r>
              <a:rPr lang="en-GB" sz="4000" dirty="0"/>
              <a:t>, </a:t>
            </a:r>
            <a:r>
              <a:rPr lang="en-GB" sz="4000" dirty="0" err="1"/>
              <a:t>th</a:t>
            </a:r>
            <a:r>
              <a:rPr lang="en-GB" sz="4000" dirty="0"/>
              <a:t>, ng</a:t>
            </a:r>
          </a:p>
          <a:p>
            <a:r>
              <a:rPr lang="en-GB" sz="4000" b="1" dirty="0"/>
              <a:t>Vowel digraphs</a:t>
            </a:r>
            <a:r>
              <a:rPr lang="en-GB" sz="4000" dirty="0"/>
              <a:t>: </a:t>
            </a:r>
            <a:r>
              <a:rPr lang="en-GB" sz="4000" dirty="0" err="1"/>
              <a:t>ai</a:t>
            </a:r>
            <a:r>
              <a:rPr lang="en-GB" sz="4000" dirty="0"/>
              <a:t>, </a:t>
            </a:r>
            <a:r>
              <a:rPr lang="en-GB" sz="4000" dirty="0" err="1"/>
              <a:t>ee</a:t>
            </a:r>
            <a:r>
              <a:rPr lang="en-GB" sz="4000" dirty="0"/>
              <a:t>, </a:t>
            </a:r>
            <a:r>
              <a:rPr lang="en-GB" sz="4000" dirty="0" err="1"/>
              <a:t>igh</a:t>
            </a:r>
            <a:r>
              <a:rPr lang="en-GB" sz="4000" dirty="0"/>
              <a:t>, </a:t>
            </a:r>
            <a:r>
              <a:rPr lang="en-GB" sz="4000" dirty="0" err="1"/>
              <a:t>oa</a:t>
            </a:r>
            <a:r>
              <a:rPr lang="en-GB" sz="4000" dirty="0"/>
              <a:t>, </a:t>
            </a:r>
            <a:r>
              <a:rPr lang="en-GB" sz="4000" dirty="0" err="1"/>
              <a:t>oo</a:t>
            </a:r>
            <a:r>
              <a:rPr lang="en-GB" sz="4000" dirty="0"/>
              <a:t>, </a:t>
            </a:r>
            <a:r>
              <a:rPr lang="en-GB" sz="4000" dirty="0" err="1"/>
              <a:t>ar</a:t>
            </a:r>
            <a:r>
              <a:rPr lang="en-GB" sz="4000" dirty="0"/>
              <a:t>, or, </a:t>
            </a:r>
            <a:r>
              <a:rPr lang="en-GB" sz="4000" dirty="0" err="1"/>
              <a:t>ur</a:t>
            </a:r>
            <a:r>
              <a:rPr lang="en-GB" sz="4000" dirty="0"/>
              <a:t>, ow, oi, ear, air, </a:t>
            </a:r>
            <a:r>
              <a:rPr lang="en-GB" sz="4000" dirty="0" err="1"/>
              <a:t>ure</a:t>
            </a:r>
            <a:r>
              <a:rPr lang="en-GB" sz="4000" dirty="0"/>
              <a:t>, </a:t>
            </a:r>
            <a:r>
              <a:rPr lang="en-GB" sz="4000" dirty="0" err="1"/>
              <a:t>er</a:t>
            </a:r>
            <a:endParaRPr lang="en-GB" sz="4000" dirty="0"/>
          </a:p>
          <a:p>
            <a:endParaRPr lang="en-GB" dirty="0"/>
          </a:p>
        </p:txBody>
      </p:sp>
    </p:spTree>
    <p:extLst>
      <p:ext uri="{BB962C8B-B14F-4D97-AF65-F5344CB8AC3E}">
        <p14:creationId xmlns:p14="http://schemas.microsoft.com/office/powerpoint/2010/main" val="122905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dirty="0">
                <a:latin typeface="+mn-lt"/>
              </a:rPr>
              <a:t>Phase 4</a:t>
            </a:r>
            <a:endParaRPr lang="en-GB" dirty="0">
              <a:latin typeface="+mn-lt"/>
            </a:endParaRPr>
          </a:p>
        </p:txBody>
      </p:sp>
      <p:sp>
        <p:nvSpPr>
          <p:cNvPr id="3" name="Content Placeholder 2"/>
          <p:cNvSpPr>
            <a:spLocks noGrp="1"/>
          </p:cNvSpPr>
          <p:nvPr>
            <p:ph idx="1"/>
          </p:nvPr>
        </p:nvSpPr>
        <p:spPr/>
        <p:txBody>
          <a:bodyPr/>
          <a:lstStyle/>
          <a:p>
            <a:r>
              <a:rPr lang="en-GB" sz="4000" dirty="0"/>
              <a:t>This phase consolidates all the children have learnt in the previous phases</a:t>
            </a:r>
            <a:r>
              <a:rPr lang="en-GB" sz="4000" dirty="0" smtClean="0"/>
              <a:t>.</a:t>
            </a:r>
          </a:p>
          <a:p>
            <a:endParaRPr lang="en-GB" sz="4000" dirty="0"/>
          </a:p>
          <a:p>
            <a:r>
              <a:rPr lang="en-GB" sz="4000" dirty="0" smtClean="0"/>
              <a:t>Focuses on blends such as </a:t>
            </a:r>
            <a:r>
              <a:rPr lang="en-GB" sz="4000" dirty="0" err="1" smtClean="0"/>
              <a:t>bl</a:t>
            </a:r>
            <a:r>
              <a:rPr lang="en-GB" sz="4000" dirty="0" smtClean="0"/>
              <a:t>, cl, </a:t>
            </a:r>
            <a:r>
              <a:rPr lang="en-GB" sz="4000" dirty="0" err="1" smtClean="0"/>
              <a:t>st</a:t>
            </a:r>
            <a:endParaRPr lang="en-GB" sz="4000" dirty="0"/>
          </a:p>
          <a:p>
            <a:endParaRPr lang="en-GB" dirty="0"/>
          </a:p>
        </p:txBody>
      </p:sp>
    </p:spTree>
    <p:extLst>
      <p:ext uri="{BB962C8B-B14F-4D97-AF65-F5344CB8AC3E}">
        <p14:creationId xmlns:p14="http://schemas.microsoft.com/office/powerpoint/2010/main" val="310141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dirty="0">
                <a:latin typeface="+mn-lt"/>
              </a:rPr>
              <a:t>Phase 5</a:t>
            </a:r>
            <a:endParaRPr lang="en-GB" dirty="0">
              <a:latin typeface="+mn-lt"/>
            </a:endParaRPr>
          </a:p>
        </p:txBody>
      </p:sp>
      <p:sp>
        <p:nvSpPr>
          <p:cNvPr id="3" name="Content Placeholder 2"/>
          <p:cNvSpPr>
            <a:spLocks noGrp="1"/>
          </p:cNvSpPr>
          <p:nvPr>
            <p:ph idx="1"/>
          </p:nvPr>
        </p:nvSpPr>
        <p:spPr/>
        <p:txBody>
          <a:bodyPr/>
          <a:lstStyle/>
          <a:p>
            <a:r>
              <a:rPr lang="en-GB" sz="3600" dirty="0"/>
              <a:t>Children will be taught new graphemes and alternative pronunciations for these graphemes.</a:t>
            </a:r>
          </a:p>
          <a:p>
            <a:r>
              <a:rPr lang="en-GB" sz="3600" b="1" dirty="0"/>
              <a:t>Vowel digraphs: </a:t>
            </a:r>
            <a:r>
              <a:rPr lang="en-GB" sz="3600" dirty="0" err="1"/>
              <a:t>wh</a:t>
            </a:r>
            <a:r>
              <a:rPr lang="en-GB" sz="3600" dirty="0"/>
              <a:t>, </a:t>
            </a:r>
            <a:r>
              <a:rPr lang="en-GB" sz="3600" dirty="0" err="1"/>
              <a:t>ph</a:t>
            </a:r>
            <a:r>
              <a:rPr lang="en-GB" sz="3600" dirty="0"/>
              <a:t>, ay, </a:t>
            </a:r>
            <a:r>
              <a:rPr lang="en-GB" sz="3600" dirty="0" err="1"/>
              <a:t>ou</a:t>
            </a:r>
            <a:r>
              <a:rPr lang="en-GB" sz="3600" dirty="0"/>
              <a:t>, </a:t>
            </a:r>
            <a:r>
              <a:rPr lang="en-GB" sz="3600" dirty="0" err="1"/>
              <a:t>ie</a:t>
            </a:r>
            <a:r>
              <a:rPr lang="en-GB" sz="3600" dirty="0"/>
              <a:t>, </a:t>
            </a:r>
            <a:r>
              <a:rPr lang="en-GB" sz="3600" dirty="0" err="1"/>
              <a:t>ea</a:t>
            </a:r>
            <a:r>
              <a:rPr lang="en-GB" sz="3600" dirty="0"/>
              <a:t>, oy, </a:t>
            </a:r>
            <a:r>
              <a:rPr lang="en-GB" sz="3600" dirty="0" err="1"/>
              <a:t>ir</a:t>
            </a:r>
            <a:r>
              <a:rPr lang="en-GB" sz="3600" dirty="0"/>
              <a:t>, </a:t>
            </a:r>
            <a:r>
              <a:rPr lang="en-GB" sz="3600" dirty="0" err="1"/>
              <a:t>ue</a:t>
            </a:r>
            <a:r>
              <a:rPr lang="en-GB" sz="3600" dirty="0"/>
              <a:t>, aw, </a:t>
            </a:r>
            <a:r>
              <a:rPr lang="en-GB" sz="3600" dirty="0" err="1"/>
              <a:t>ew</a:t>
            </a:r>
            <a:r>
              <a:rPr lang="en-GB" sz="3600" dirty="0"/>
              <a:t>, </a:t>
            </a:r>
            <a:r>
              <a:rPr lang="en-GB" sz="3600" dirty="0" err="1"/>
              <a:t>oe</a:t>
            </a:r>
            <a:r>
              <a:rPr lang="en-GB" sz="3600" dirty="0"/>
              <a:t>, au</a:t>
            </a:r>
          </a:p>
          <a:p>
            <a:r>
              <a:rPr lang="en-GB" sz="3600" b="1" dirty="0"/>
              <a:t> Split digraphs: </a:t>
            </a:r>
            <a:r>
              <a:rPr lang="en-GB" sz="3600" dirty="0" err="1"/>
              <a:t>a_e</a:t>
            </a:r>
            <a:r>
              <a:rPr lang="en-GB" sz="3600" dirty="0"/>
              <a:t>, </a:t>
            </a:r>
            <a:r>
              <a:rPr lang="en-GB" sz="3600" dirty="0" err="1"/>
              <a:t>e_e</a:t>
            </a:r>
            <a:r>
              <a:rPr lang="en-GB" sz="3600" dirty="0"/>
              <a:t>, </a:t>
            </a:r>
            <a:r>
              <a:rPr lang="en-GB" sz="3600" dirty="0" err="1"/>
              <a:t>i_e</a:t>
            </a:r>
            <a:r>
              <a:rPr lang="en-GB" sz="3600" dirty="0"/>
              <a:t>, </a:t>
            </a:r>
            <a:r>
              <a:rPr lang="en-GB" sz="3600" dirty="0" err="1"/>
              <a:t>o_e</a:t>
            </a:r>
            <a:r>
              <a:rPr lang="en-GB" sz="3600" dirty="0"/>
              <a:t>, </a:t>
            </a:r>
            <a:r>
              <a:rPr lang="en-GB" sz="3600" dirty="0" err="1"/>
              <a:t>u_e</a:t>
            </a:r>
            <a:endParaRPr lang="en-GB" sz="3600" dirty="0"/>
          </a:p>
          <a:p>
            <a:endParaRPr lang="en-GB" dirty="0"/>
          </a:p>
        </p:txBody>
      </p:sp>
    </p:spTree>
    <p:extLst>
      <p:ext uri="{BB962C8B-B14F-4D97-AF65-F5344CB8AC3E}">
        <p14:creationId xmlns:p14="http://schemas.microsoft.com/office/powerpoint/2010/main" val="313004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dirty="0">
                <a:latin typeface="+mn-lt"/>
              </a:rPr>
              <a:t>Phase 6</a:t>
            </a:r>
            <a:endParaRPr lang="en-GB" dirty="0">
              <a:latin typeface="+mn-lt"/>
            </a:endParaRPr>
          </a:p>
        </p:txBody>
      </p:sp>
      <p:sp>
        <p:nvSpPr>
          <p:cNvPr id="3" name="Content Placeholder 2"/>
          <p:cNvSpPr>
            <a:spLocks noGrp="1"/>
          </p:cNvSpPr>
          <p:nvPr>
            <p:ph idx="1"/>
          </p:nvPr>
        </p:nvSpPr>
        <p:spPr/>
        <p:txBody>
          <a:bodyPr>
            <a:normAutofit lnSpcReduction="10000"/>
          </a:bodyPr>
          <a:lstStyle/>
          <a:p>
            <a:r>
              <a:rPr lang="en-GB" sz="4000" dirty="0"/>
              <a:t>The focus is on learning spelling rules for suffixes.</a:t>
            </a:r>
          </a:p>
          <a:p>
            <a:endParaRPr lang="en-GB" sz="4000" dirty="0"/>
          </a:p>
          <a:p>
            <a:pPr>
              <a:buNone/>
            </a:pPr>
            <a:r>
              <a:rPr lang="en-GB" sz="4000" b="1" dirty="0"/>
              <a:t>-s   </a:t>
            </a:r>
            <a:r>
              <a:rPr lang="en-GB" sz="4000" b="1" dirty="0" smtClean="0"/>
              <a:t>    </a:t>
            </a:r>
            <a:r>
              <a:rPr lang="en-GB" sz="4000" b="1" dirty="0"/>
              <a:t>	-</a:t>
            </a:r>
            <a:r>
              <a:rPr lang="en-GB" sz="4000" b="1" dirty="0" err="1"/>
              <a:t>es</a:t>
            </a:r>
            <a:r>
              <a:rPr lang="en-GB" sz="4000" b="1" dirty="0"/>
              <a:t> 	</a:t>
            </a:r>
            <a:r>
              <a:rPr lang="en-GB" sz="4000" b="1" dirty="0" smtClean="0"/>
              <a:t>     -</a:t>
            </a:r>
            <a:r>
              <a:rPr lang="en-GB" sz="4000" b="1" dirty="0" err="1"/>
              <a:t>ing</a:t>
            </a:r>
            <a:r>
              <a:rPr lang="en-GB" sz="4000" b="1" dirty="0"/>
              <a:t>       -</a:t>
            </a:r>
            <a:r>
              <a:rPr lang="en-GB" sz="4000" b="1" dirty="0" err="1"/>
              <a:t>ed</a:t>
            </a:r>
            <a:endParaRPr lang="en-GB" sz="4000" dirty="0"/>
          </a:p>
          <a:p>
            <a:pPr>
              <a:buNone/>
            </a:pPr>
            <a:r>
              <a:rPr lang="en-GB" sz="4000" b="1" dirty="0"/>
              <a:t>-</a:t>
            </a:r>
            <a:r>
              <a:rPr lang="en-GB" sz="4000" b="1" dirty="0" err="1"/>
              <a:t>er</a:t>
            </a:r>
            <a:r>
              <a:rPr lang="en-GB" sz="4000" b="1" dirty="0"/>
              <a:t> 	</a:t>
            </a:r>
            <a:r>
              <a:rPr lang="en-GB" sz="4000" b="1" dirty="0" smtClean="0"/>
              <a:t>       -</a:t>
            </a:r>
            <a:r>
              <a:rPr lang="en-GB" sz="4000" b="1" dirty="0" err="1"/>
              <a:t>est</a:t>
            </a:r>
            <a:r>
              <a:rPr lang="en-GB" sz="4000" b="1" dirty="0"/>
              <a:t> </a:t>
            </a:r>
            <a:r>
              <a:rPr lang="en-GB" sz="4000" b="1" dirty="0" smtClean="0"/>
              <a:t>  </a:t>
            </a:r>
            <a:r>
              <a:rPr lang="en-GB" sz="4000" b="1" dirty="0"/>
              <a:t>	-y 	    </a:t>
            </a:r>
            <a:r>
              <a:rPr lang="en-GB" sz="4000" b="1" dirty="0" smtClean="0"/>
              <a:t> </a:t>
            </a:r>
            <a:r>
              <a:rPr lang="en-GB" sz="4000" b="1" dirty="0"/>
              <a:t>-</a:t>
            </a:r>
            <a:r>
              <a:rPr lang="en-GB" sz="4000" b="1" dirty="0" err="1"/>
              <a:t>en</a:t>
            </a:r>
            <a:endParaRPr lang="en-GB" sz="4000" dirty="0"/>
          </a:p>
          <a:p>
            <a:pPr>
              <a:buNone/>
            </a:pPr>
            <a:r>
              <a:rPr lang="en-GB" sz="4000" b="1" dirty="0"/>
              <a:t>-</a:t>
            </a:r>
            <a:r>
              <a:rPr lang="en-GB" sz="4000" b="1" dirty="0" err="1"/>
              <a:t>ful</a:t>
            </a:r>
            <a:r>
              <a:rPr lang="en-GB" sz="4000" b="1" dirty="0"/>
              <a:t>   </a:t>
            </a:r>
            <a:r>
              <a:rPr lang="en-GB" sz="4000" b="1" dirty="0" smtClean="0"/>
              <a:t>     </a:t>
            </a:r>
            <a:r>
              <a:rPr lang="en-GB" sz="4000" b="1" dirty="0"/>
              <a:t>-</a:t>
            </a:r>
            <a:r>
              <a:rPr lang="en-GB" sz="4000" b="1" dirty="0" err="1"/>
              <a:t>ly</a:t>
            </a:r>
            <a:r>
              <a:rPr lang="en-GB" sz="4000" b="1" dirty="0"/>
              <a:t> 	</a:t>
            </a:r>
            <a:r>
              <a:rPr lang="en-GB" sz="4000" b="1" dirty="0" smtClean="0"/>
              <a:t>     -</a:t>
            </a:r>
            <a:r>
              <a:rPr lang="en-GB" sz="4000" b="1" dirty="0" err="1" smtClean="0"/>
              <a:t>ment</a:t>
            </a:r>
            <a:r>
              <a:rPr lang="en-GB" sz="4000" b="1" dirty="0" smtClean="0"/>
              <a:t>    -</a:t>
            </a:r>
            <a:r>
              <a:rPr lang="en-GB" sz="4000" b="1" dirty="0"/>
              <a:t>ness</a:t>
            </a:r>
            <a:endParaRPr lang="en-GB" sz="4000" dirty="0"/>
          </a:p>
          <a:p>
            <a:endParaRPr lang="en-GB" sz="2400" dirty="0">
              <a:latin typeface="Comic Sans MS" pitchFamily="66" charset="0"/>
            </a:endParaRPr>
          </a:p>
          <a:p>
            <a:endParaRPr lang="en-GB" dirty="0"/>
          </a:p>
        </p:txBody>
      </p:sp>
    </p:spTree>
    <p:extLst>
      <p:ext uri="{BB962C8B-B14F-4D97-AF65-F5344CB8AC3E}">
        <p14:creationId xmlns:p14="http://schemas.microsoft.com/office/powerpoint/2010/main" val="3569855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4960137"/>
            <a:ext cx="11474605" cy="1463040"/>
          </a:xfrm>
        </p:spPr>
        <p:txBody>
          <a:bodyPr/>
          <a:lstStyle/>
          <a:p>
            <a:pPr algn="ctr"/>
            <a:r>
              <a:rPr lang="en-GB" dirty="0" smtClean="0"/>
              <a:t>segmenting</a:t>
            </a:r>
            <a:endParaRPr lang="en-GB" dirty="0"/>
          </a:p>
        </p:txBody>
      </p:sp>
    </p:spTree>
    <p:extLst>
      <p:ext uri="{BB962C8B-B14F-4D97-AF65-F5344CB8AC3E}">
        <p14:creationId xmlns:p14="http://schemas.microsoft.com/office/powerpoint/2010/main" val="2631133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segmenting</a:t>
            </a:r>
            <a:endParaRPr lang="en-GB" dirty="0"/>
          </a:p>
        </p:txBody>
      </p:sp>
      <p:sp>
        <p:nvSpPr>
          <p:cNvPr id="3" name="Content Placeholder 2"/>
          <p:cNvSpPr>
            <a:spLocks noGrp="1"/>
          </p:cNvSpPr>
          <p:nvPr>
            <p:ph idx="1"/>
          </p:nvPr>
        </p:nvSpPr>
        <p:spPr/>
        <p:txBody>
          <a:bodyPr/>
          <a:lstStyle/>
          <a:p>
            <a:pPr algn="ctr"/>
            <a:r>
              <a:rPr lang="en-GB" sz="2000" dirty="0"/>
              <a:t>Breaking down words for spelling.</a:t>
            </a:r>
          </a:p>
          <a:p>
            <a:pPr algn="ctr">
              <a:buNone/>
            </a:pPr>
            <a:r>
              <a:rPr lang="en-GB" sz="8800" dirty="0"/>
              <a:t>cat</a:t>
            </a:r>
          </a:p>
          <a:p>
            <a:pPr algn="ctr">
              <a:buNone/>
            </a:pPr>
            <a:r>
              <a:rPr lang="en-GB" sz="8800" dirty="0"/>
              <a:t>c  a  t</a:t>
            </a:r>
          </a:p>
          <a:p>
            <a:endParaRPr lang="en-GB" dirty="0"/>
          </a:p>
        </p:txBody>
      </p:sp>
      <p:sp>
        <p:nvSpPr>
          <p:cNvPr id="4" name="Oval 3"/>
          <p:cNvSpPr/>
          <p:nvPr/>
        </p:nvSpPr>
        <p:spPr>
          <a:xfrm>
            <a:off x="4666593" y="5281448"/>
            <a:ext cx="299545" cy="33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846858" y="5291958"/>
            <a:ext cx="299545" cy="33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831612" y="5291958"/>
            <a:ext cx="299545" cy="33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9283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segmenting</a:t>
            </a:r>
            <a:endParaRPr lang="en-GB" dirty="0"/>
          </a:p>
        </p:txBody>
      </p:sp>
      <p:sp>
        <p:nvSpPr>
          <p:cNvPr id="3" name="Content Placeholder 2"/>
          <p:cNvSpPr>
            <a:spLocks noGrp="1"/>
          </p:cNvSpPr>
          <p:nvPr>
            <p:ph idx="1"/>
          </p:nvPr>
        </p:nvSpPr>
        <p:spPr/>
        <p:txBody>
          <a:bodyPr/>
          <a:lstStyle/>
          <a:p>
            <a:pPr algn="ctr">
              <a:buNone/>
            </a:pPr>
            <a:r>
              <a:rPr lang="en-GB" sz="9600" dirty="0" smtClean="0"/>
              <a:t>queen</a:t>
            </a:r>
            <a:endParaRPr lang="en-GB" sz="9600" dirty="0"/>
          </a:p>
          <a:p>
            <a:pPr algn="ctr">
              <a:buNone/>
            </a:pPr>
            <a:r>
              <a:rPr lang="en-GB" sz="9600" dirty="0" err="1"/>
              <a:t>qu</a:t>
            </a:r>
            <a:r>
              <a:rPr lang="en-GB" sz="9600" dirty="0"/>
              <a:t>  </a:t>
            </a:r>
            <a:r>
              <a:rPr lang="en-GB" sz="9600" dirty="0" err="1"/>
              <a:t>ee</a:t>
            </a:r>
            <a:r>
              <a:rPr lang="en-GB" sz="9600" dirty="0"/>
              <a:t>  n</a:t>
            </a:r>
          </a:p>
          <a:p>
            <a:endParaRPr lang="en-GB" dirty="0"/>
          </a:p>
        </p:txBody>
      </p:sp>
      <p:sp>
        <p:nvSpPr>
          <p:cNvPr id="4" name="Oval 3"/>
          <p:cNvSpPr/>
          <p:nvPr/>
        </p:nvSpPr>
        <p:spPr>
          <a:xfrm>
            <a:off x="4587764" y="5060731"/>
            <a:ext cx="299545" cy="33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516210" y="5060731"/>
            <a:ext cx="299545" cy="33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113419" y="5063357"/>
            <a:ext cx="299545" cy="33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775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What is </a:t>
            </a:r>
            <a:r>
              <a:rPr lang="en-GB" dirty="0" smtClean="0"/>
              <a:t>phonics?</a:t>
            </a:r>
            <a:endParaRPr lang="en-GB" dirty="0"/>
          </a:p>
        </p:txBody>
      </p:sp>
      <p:sp>
        <p:nvSpPr>
          <p:cNvPr id="3" name="Content Placeholder 2"/>
          <p:cNvSpPr>
            <a:spLocks noGrp="1"/>
          </p:cNvSpPr>
          <p:nvPr>
            <p:ph idx="1"/>
          </p:nvPr>
        </p:nvSpPr>
        <p:spPr>
          <a:xfrm>
            <a:off x="1265399" y="2084832"/>
            <a:ext cx="9738931" cy="4023360"/>
          </a:xfrm>
        </p:spPr>
        <p:txBody>
          <a:bodyPr>
            <a:normAutofit fontScale="92500" lnSpcReduction="20000"/>
          </a:bodyPr>
          <a:lstStyle/>
          <a:p>
            <a:pPr fontAlgn="base"/>
            <a:r>
              <a:rPr lang="en-GB" sz="2400" dirty="0" smtClean="0"/>
              <a:t>In </a:t>
            </a:r>
            <a:r>
              <a:rPr lang="en-GB" sz="2400" dirty="0"/>
              <a:t>school, we follow the </a:t>
            </a:r>
            <a:r>
              <a:rPr lang="en-GB" sz="2400" dirty="0" smtClean="0"/>
              <a:t>Twinkl Phonics programme</a:t>
            </a:r>
            <a:r>
              <a:rPr lang="en-GB" sz="2400" dirty="0"/>
              <a:t>. </a:t>
            </a:r>
            <a:r>
              <a:rPr lang="en-GB" sz="2400" dirty="0" smtClean="0"/>
              <a:t>Twinkl Phonics is </a:t>
            </a:r>
            <a:r>
              <a:rPr lang="en-GB" sz="2400" dirty="0"/>
              <a:t>a </a:t>
            </a:r>
            <a:r>
              <a:rPr lang="en-GB" sz="2400" dirty="0" smtClean="0"/>
              <a:t>resource approved </a:t>
            </a:r>
            <a:r>
              <a:rPr lang="en-GB" sz="2400" dirty="0"/>
              <a:t>by the Department for Education and Skills which consists of six phases</a:t>
            </a:r>
            <a:r>
              <a:rPr lang="en-GB" sz="2400" dirty="0" smtClean="0"/>
              <a:t>. It is </a:t>
            </a:r>
            <a:r>
              <a:rPr lang="en-GB" sz="2400" dirty="0"/>
              <a:t>a systematic approach to learning to read and write fluently</a:t>
            </a:r>
            <a:r>
              <a:rPr lang="en-GB" sz="2400" dirty="0" smtClean="0"/>
              <a:t>.</a:t>
            </a:r>
            <a:endParaRPr lang="en-GB" sz="2400" dirty="0"/>
          </a:p>
          <a:p>
            <a:pPr fontAlgn="base"/>
            <a:r>
              <a:rPr lang="en-GB" sz="2400" dirty="0"/>
              <a:t>Phonics is recommended as the first strategy that children should be taught in helping them learn to read. It runs alongside other teaching methods such as Shared Reading to help children develop all the other vital reading skills and hopefully give them a real love of reading</a:t>
            </a:r>
            <a:r>
              <a:rPr lang="en-GB" sz="2400" dirty="0" smtClean="0"/>
              <a:t>.</a:t>
            </a:r>
          </a:p>
          <a:p>
            <a:pPr fontAlgn="base"/>
            <a:r>
              <a:rPr lang="en-GB" sz="2400" dirty="0" smtClean="0"/>
              <a:t>It allows children to build up a toolkit to segment, blend and understand the words found in their books. </a:t>
            </a:r>
          </a:p>
          <a:p>
            <a:pPr fontAlgn="base"/>
            <a:r>
              <a:rPr lang="en-GB" sz="2400" b="1" dirty="0"/>
              <a:t>AIM: </a:t>
            </a:r>
            <a:r>
              <a:rPr lang="en-GB" sz="2400" dirty="0"/>
              <a:t>fluent readers by the age of seven. </a:t>
            </a:r>
          </a:p>
          <a:p>
            <a:pPr fontAlgn="base"/>
            <a:endParaRPr lang="en-GB" sz="2400" dirty="0"/>
          </a:p>
          <a:p>
            <a:pPr fontAlgn="base"/>
            <a:r>
              <a:rPr lang="en-GB" sz="2400" b="1" dirty="0" smtClean="0"/>
              <a:t>DO NOT underestimate the POWER of a picture book!</a:t>
            </a:r>
          </a:p>
          <a:p>
            <a:pPr fontAlgn="base"/>
            <a:endParaRPr lang="en-GB" sz="2400" b="1" dirty="0"/>
          </a:p>
          <a:p>
            <a:pPr fontAlgn="base"/>
            <a:endParaRPr lang="en-GB" sz="2400" dirty="0">
              <a:latin typeface="SassoonCRInfant" panose="02010503020300020003" pitchFamily="2" charset="0"/>
            </a:endParaRPr>
          </a:p>
          <a:p>
            <a:pPr fontAlgn="base"/>
            <a:endParaRPr lang="en-GB" sz="2400" dirty="0"/>
          </a:p>
          <a:p>
            <a:pPr fontAlgn="base"/>
            <a:endParaRPr lang="en-GB" sz="2400" dirty="0"/>
          </a:p>
          <a:p>
            <a:endParaRPr lang="en-GB" sz="2400" dirty="0"/>
          </a:p>
        </p:txBody>
      </p:sp>
    </p:spTree>
    <p:extLst>
      <p:ext uri="{BB962C8B-B14F-4D97-AF65-F5344CB8AC3E}">
        <p14:creationId xmlns:p14="http://schemas.microsoft.com/office/powerpoint/2010/main" val="2674695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57200" y="4960137"/>
            <a:ext cx="11206976" cy="1463040"/>
          </a:xfrm>
        </p:spPr>
        <p:txBody>
          <a:bodyPr/>
          <a:lstStyle/>
          <a:p>
            <a:pPr algn="ctr"/>
            <a:r>
              <a:rPr lang="en-GB" dirty="0" smtClean="0"/>
              <a:t>blending</a:t>
            </a:r>
            <a:endParaRPr lang="en-GB" dirty="0"/>
          </a:p>
        </p:txBody>
      </p:sp>
    </p:spTree>
    <p:extLst>
      <p:ext uri="{BB962C8B-B14F-4D97-AF65-F5344CB8AC3E}">
        <p14:creationId xmlns:p14="http://schemas.microsoft.com/office/powerpoint/2010/main" val="1291030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blending</a:t>
            </a:r>
          </a:p>
        </p:txBody>
      </p:sp>
      <p:sp>
        <p:nvSpPr>
          <p:cNvPr id="3" name="Content Placeholder 2"/>
          <p:cNvSpPr>
            <a:spLocks noGrp="1"/>
          </p:cNvSpPr>
          <p:nvPr>
            <p:ph idx="1"/>
          </p:nvPr>
        </p:nvSpPr>
        <p:spPr/>
        <p:txBody>
          <a:bodyPr>
            <a:normAutofit fontScale="92500" lnSpcReduction="20000"/>
          </a:bodyPr>
          <a:lstStyle/>
          <a:p>
            <a:pPr algn="ctr">
              <a:buNone/>
            </a:pPr>
            <a:r>
              <a:rPr lang="en-GB" sz="2400" dirty="0"/>
              <a:t>Building words from phonemes to read.</a:t>
            </a:r>
          </a:p>
          <a:p>
            <a:pPr algn="ctr">
              <a:buNone/>
            </a:pPr>
            <a:r>
              <a:rPr lang="en-GB" sz="9600" dirty="0"/>
              <a:t>c  a  </a:t>
            </a:r>
            <a:r>
              <a:rPr lang="en-GB" sz="9600" dirty="0" smtClean="0"/>
              <a:t>t</a:t>
            </a:r>
          </a:p>
          <a:p>
            <a:pPr algn="ctr">
              <a:buNone/>
            </a:pPr>
            <a:endParaRPr lang="en-GB" sz="9600" dirty="0"/>
          </a:p>
          <a:p>
            <a:pPr algn="ctr">
              <a:buNone/>
            </a:pPr>
            <a:r>
              <a:rPr lang="en-GB" sz="9600" dirty="0"/>
              <a:t>cat</a:t>
            </a:r>
          </a:p>
          <a:p>
            <a:endParaRPr lang="en-GB" dirty="0"/>
          </a:p>
        </p:txBody>
      </p:sp>
      <p:sp>
        <p:nvSpPr>
          <p:cNvPr id="4" name="Oval 3"/>
          <p:cNvSpPr/>
          <p:nvPr/>
        </p:nvSpPr>
        <p:spPr>
          <a:xfrm>
            <a:off x="4635062" y="3752194"/>
            <a:ext cx="299545" cy="33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965100" y="3762704"/>
            <a:ext cx="299545" cy="33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800081" y="3762704"/>
            <a:ext cx="299545" cy="33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5098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blending</a:t>
            </a:r>
          </a:p>
        </p:txBody>
      </p:sp>
      <p:sp>
        <p:nvSpPr>
          <p:cNvPr id="3" name="Content Placeholder 2"/>
          <p:cNvSpPr>
            <a:spLocks noGrp="1"/>
          </p:cNvSpPr>
          <p:nvPr>
            <p:ph idx="1"/>
          </p:nvPr>
        </p:nvSpPr>
        <p:spPr>
          <a:xfrm>
            <a:off x="1024127" y="1913932"/>
            <a:ext cx="9720073" cy="4023360"/>
          </a:xfrm>
        </p:spPr>
        <p:txBody>
          <a:bodyPr>
            <a:normAutofit lnSpcReduction="10000"/>
          </a:bodyPr>
          <a:lstStyle/>
          <a:p>
            <a:pPr algn="ctr">
              <a:buNone/>
            </a:pPr>
            <a:r>
              <a:rPr lang="en-GB" sz="9600" dirty="0" err="1" smtClean="0"/>
              <a:t>qu</a:t>
            </a:r>
            <a:r>
              <a:rPr lang="en-GB" sz="9600" dirty="0" smtClean="0"/>
              <a:t>  </a:t>
            </a:r>
            <a:r>
              <a:rPr lang="en-GB" sz="9600" dirty="0" err="1"/>
              <a:t>ee</a:t>
            </a:r>
            <a:r>
              <a:rPr lang="en-GB" sz="9600" dirty="0"/>
              <a:t>  </a:t>
            </a:r>
            <a:r>
              <a:rPr lang="en-GB" sz="9600" dirty="0" smtClean="0"/>
              <a:t>n</a:t>
            </a:r>
          </a:p>
          <a:p>
            <a:pPr algn="ctr">
              <a:buNone/>
            </a:pPr>
            <a:endParaRPr lang="en-GB" sz="9600" dirty="0"/>
          </a:p>
          <a:p>
            <a:pPr algn="ctr">
              <a:buNone/>
            </a:pPr>
            <a:r>
              <a:rPr lang="en-GB" sz="9600" dirty="0"/>
              <a:t>queen</a:t>
            </a:r>
          </a:p>
          <a:p>
            <a:endParaRPr lang="en-GB" dirty="0"/>
          </a:p>
        </p:txBody>
      </p:sp>
      <p:sp>
        <p:nvSpPr>
          <p:cNvPr id="4" name="Oval 3"/>
          <p:cNvSpPr/>
          <p:nvPr/>
        </p:nvSpPr>
        <p:spPr>
          <a:xfrm>
            <a:off x="4335515" y="3248010"/>
            <a:ext cx="299545" cy="33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618684" y="3248010"/>
            <a:ext cx="299545" cy="33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051986" y="3248010"/>
            <a:ext cx="299545" cy="331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268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4960137"/>
            <a:ext cx="11496907" cy="1463040"/>
          </a:xfrm>
        </p:spPr>
        <p:txBody>
          <a:bodyPr/>
          <a:lstStyle/>
          <a:p>
            <a:pPr algn="ctr"/>
            <a:r>
              <a:rPr lang="en-GB" dirty="0" smtClean="0"/>
              <a:t>The importance of talk in reading and writing</a:t>
            </a:r>
            <a:endParaRPr lang="en-GB" dirty="0"/>
          </a:p>
        </p:txBody>
      </p:sp>
    </p:spTree>
    <p:extLst>
      <p:ext uri="{BB962C8B-B14F-4D97-AF65-F5344CB8AC3E}">
        <p14:creationId xmlns:p14="http://schemas.microsoft.com/office/powerpoint/2010/main" val="2297618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smtClean="0"/>
              <a:t>Reading and writing floats on a bed of talk</a:t>
            </a:r>
            <a:r>
              <a:rPr lang="en-GB" dirty="0"/>
              <a:t/>
            </a:r>
            <a:br>
              <a:rPr lang="en-GB" dirty="0"/>
            </a:br>
            <a:endParaRPr lang="en-GB" dirty="0"/>
          </a:p>
        </p:txBody>
      </p:sp>
      <p:sp>
        <p:nvSpPr>
          <p:cNvPr id="3" name="Content Placeholder 2"/>
          <p:cNvSpPr>
            <a:spLocks noGrp="1"/>
          </p:cNvSpPr>
          <p:nvPr>
            <p:ph idx="1"/>
          </p:nvPr>
        </p:nvSpPr>
        <p:spPr>
          <a:xfrm>
            <a:off x="1024127" y="2222937"/>
            <a:ext cx="9720073" cy="4023360"/>
          </a:xfrm>
        </p:spPr>
        <p:txBody>
          <a:bodyPr>
            <a:normAutofit fontScale="40000" lnSpcReduction="20000"/>
          </a:bodyPr>
          <a:lstStyle/>
          <a:p>
            <a:pPr algn="ctr">
              <a:defRPr/>
            </a:pPr>
            <a:endParaRPr lang="en-GB" sz="4000" dirty="0" smtClean="0">
              <a:solidFill>
                <a:srgbClr val="FF0000"/>
              </a:solidFill>
              <a:latin typeface="SassoonCRInfant" panose="02010503020300020003" pitchFamily="2" charset="0"/>
            </a:endParaRPr>
          </a:p>
          <a:p>
            <a:pPr algn="ctr">
              <a:defRPr/>
            </a:pPr>
            <a:r>
              <a:rPr lang="en-GB" sz="9600" dirty="0" smtClean="0">
                <a:solidFill>
                  <a:schemeClr val="accent1">
                    <a:lumMod val="60000"/>
                    <a:lumOff val="40000"/>
                  </a:schemeClr>
                </a:solidFill>
                <a:latin typeface="SassoonCRInfant" panose="02010503020300020003" pitchFamily="2" charset="0"/>
              </a:rPr>
              <a:t>Play</a:t>
            </a:r>
            <a:r>
              <a:rPr lang="en-GB" sz="9600" dirty="0">
                <a:solidFill>
                  <a:schemeClr val="accent1">
                    <a:lumMod val="60000"/>
                    <a:lumOff val="40000"/>
                  </a:schemeClr>
                </a:solidFill>
                <a:latin typeface="SassoonCRInfant" panose="02010503020300020003" pitchFamily="2" charset="0"/>
              </a:rPr>
              <a:t>, chat, read!</a:t>
            </a:r>
          </a:p>
          <a:p>
            <a:pPr algn="ctr">
              <a:defRPr/>
            </a:pPr>
            <a:endParaRPr lang="en-GB" sz="9600" dirty="0" smtClean="0">
              <a:solidFill>
                <a:schemeClr val="accent1">
                  <a:lumMod val="60000"/>
                  <a:lumOff val="40000"/>
                </a:schemeClr>
              </a:solidFill>
              <a:latin typeface="SassoonCRInfant" panose="02010503020300020003" pitchFamily="2" charset="0"/>
            </a:endParaRPr>
          </a:p>
          <a:p>
            <a:pPr algn="ctr">
              <a:defRPr/>
            </a:pPr>
            <a:r>
              <a:rPr lang="en-GB" sz="9000" dirty="0"/>
              <a:t>Literacy involves encouraging children to link sounds and letters and to begin to read and write. Children must have access to a wide range of reading materials (books, poems, and other written materials) to ignite </a:t>
            </a:r>
            <a:r>
              <a:rPr lang="en-GB" sz="9000" dirty="0" smtClean="0"/>
              <a:t>their </a:t>
            </a:r>
            <a:r>
              <a:rPr lang="en-GB" sz="9000" dirty="0"/>
              <a:t>interest.</a:t>
            </a:r>
            <a:endParaRPr lang="en-GB" sz="9000" dirty="0">
              <a:solidFill>
                <a:schemeClr val="accent1">
                  <a:lumMod val="60000"/>
                  <a:lumOff val="40000"/>
                </a:schemeClr>
              </a:solidFill>
            </a:endParaRPr>
          </a:p>
        </p:txBody>
      </p:sp>
    </p:spTree>
    <p:extLst>
      <p:ext uri="{BB962C8B-B14F-4D97-AF65-F5344CB8AC3E}">
        <p14:creationId xmlns:p14="http://schemas.microsoft.com/office/powerpoint/2010/main" val="2097729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5400" dirty="0" smtClean="0">
                <a:latin typeface="+mn-lt"/>
              </a:rPr>
              <a:t>Resources</a:t>
            </a:r>
            <a:br>
              <a:rPr lang="en-GB" sz="5400" dirty="0" smtClean="0">
                <a:latin typeface="+mn-lt"/>
              </a:rPr>
            </a:br>
            <a:r>
              <a:rPr lang="en-GB" sz="4000" dirty="0">
                <a:latin typeface="+mn-lt"/>
              </a:rPr>
              <a:t>http://www.phonicsplay.co.uk</a:t>
            </a:r>
            <a:r>
              <a:rPr lang="en-GB" dirty="0"/>
              <a:t/>
            </a:r>
            <a:br>
              <a:rPr lang="en-GB" dirty="0"/>
            </a:br>
            <a:endParaRPr lang="en-GB" dirty="0"/>
          </a:p>
        </p:txBody>
      </p:sp>
      <p:pic>
        <p:nvPicPr>
          <p:cNvPr id="4" name="Picture 2"/>
          <p:cNvPicPr>
            <a:picLocks noChangeAspect="1" noChangeArrowheads="1"/>
          </p:cNvPicPr>
          <p:nvPr/>
        </p:nvPicPr>
        <p:blipFill>
          <a:blip r:embed="rId2" cstate="print"/>
          <a:srcRect l="27944" t="18329" r="18926" b="13750"/>
          <a:stretch>
            <a:fillRect/>
          </a:stretch>
        </p:blipFill>
        <p:spPr bwMode="auto">
          <a:xfrm>
            <a:off x="1386635" y="1763213"/>
            <a:ext cx="3516441" cy="252744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l="27863" t="12594" r="18454" b="17516"/>
          <a:stretch>
            <a:fillRect/>
          </a:stretch>
        </p:blipFill>
        <p:spPr bwMode="auto">
          <a:xfrm>
            <a:off x="6088898" y="1763214"/>
            <a:ext cx="3452984" cy="2527442"/>
          </a:xfrm>
          <a:prstGeom prst="rect">
            <a:avLst/>
          </a:prstGeom>
          <a:noFill/>
          <a:ln w="9525">
            <a:noFill/>
            <a:miter lim="800000"/>
            <a:headEnd/>
            <a:tailEnd/>
          </a:ln>
        </p:spPr>
      </p:pic>
      <p:sp>
        <p:nvSpPr>
          <p:cNvPr id="3" name="TextBox 2"/>
          <p:cNvSpPr txBox="1"/>
          <p:nvPr/>
        </p:nvSpPr>
        <p:spPr>
          <a:xfrm>
            <a:off x="1722185" y="4499156"/>
            <a:ext cx="7819697" cy="2492990"/>
          </a:xfrm>
          <a:prstGeom prst="rect">
            <a:avLst/>
          </a:prstGeom>
          <a:noFill/>
        </p:spPr>
        <p:txBody>
          <a:bodyPr wrap="square" rtlCol="0">
            <a:spAutoFit/>
          </a:bodyPr>
          <a:lstStyle/>
          <a:p>
            <a:pPr algn="ctr"/>
            <a:r>
              <a:rPr lang="en-GB" sz="2000" dirty="0">
                <a:hlinkClick r:id="rId4"/>
              </a:rPr>
              <a:t>https://www.talk4writing.co.uk/</a:t>
            </a:r>
            <a:endParaRPr lang="en-GB" sz="2000" dirty="0"/>
          </a:p>
          <a:p>
            <a:pPr algn="ctr"/>
            <a:endParaRPr lang="en-GB" sz="2000" dirty="0"/>
          </a:p>
          <a:p>
            <a:pPr algn="ctr"/>
            <a:r>
              <a:rPr lang="en-GB" sz="2000" dirty="0">
                <a:hlinkClick r:id="rId5"/>
              </a:rPr>
              <a:t>https://</a:t>
            </a:r>
            <a:r>
              <a:rPr lang="en-GB" sz="2000" dirty="0" smtClean="0">
                <a:hlinkClick r:id="rId5"/>
              </a:rPr>
              <a:t>talestoolkit.com</a:t>
            </a:r>
            <a:endParaRPr lang="en-GB" sz="2000" dirty="0" smtClean="0"/>
          </a:p>
          <a:p>
            <a:pPr algn="ctr"/>
            <a:endParaRPr lang="en-GB" sz="2000" dirty="0"/>
          </a:p>
          <a:p>
            <a:pPr algn="ctr"/>
            <a:r>
              <a:rPr lang="en-GB" sz="2000" dirty="0" smtClean="0"/>
              <a:t> </a:t>
            </a:r>
            <a:r>
              <a:rPr lang="en-GB" sz="2000" dirty="0">
                <a:hlinkClick r:id="rId6"/>
              </a:rPr>
              <a:t>https://www.phonicsbloom.com</a:t>
            </a:r>
            <a:r>
              <a:rPr lang="en-GB" sz="2000" dirty="0" smtClean="0">
                <a:hlinkClick r:id="rId6"/>
              </a:rPr>
              <a:t>/</a:t>
            </a:r>
            <a:endParaRPr lang="en-GB" sz="2000" dirty="0" smtClean="0"/>
          </a:p>
          <a:p>
            <a:pPr algn="ctr"/>
            <a:endParaRPr lang="en-GB" sz="2000" dirty="0"/>
          </a:p>
          <a:p>
            <a:pPr algn="ctr"/>
            <a:r>
              <a:rPr lang="en-GB" dirty="0">
                <a:hlinkClick r:id="rId7"/>
              </a:rPr>
              <a:t>https://learnenglishkids.britishcouncil.org/helping-your-child/learning-english-through-picture-books</a:t>
            </a:r>
            <a:endParaRPr lang="en-GB" dirty="0"/>
          </a:p>
        </p:txBody>
      </p:sp>
    </p:spTree>
    <p:extLst>
      <p:ext uri="{BB962C8B-B14F-4D97-AF65-F5344CB8AC3E}">
        <p14:creationId xmlns:p14="http://schemas.microsoft.com/office/powerpoint/2010/main" val="3911353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t>The littlest of people have the biggest potential</a:t>
            </a:r>
            <a:r>
              <a:rPr lang="en-GB" dirty="0"/>
              <a:t/>
            </a:r>
            <a:br>
              <a:rPr lang="en-GB" dirty="0"/>
            </a:br>
            <a:endParaRPr lang="en-GB" dirty="0"/>
          </a:p>
        </p:txBody>
      </p:sp>
      <p:sp>
        <p:nvSpPr>
          <p:cNvPr id="3" name="Content Placeholder 2"/>
          <p:cNvSpPr>
            <a:spLocks noGrp="1"/>
          </p:cNvSpPr>
          <p:nvPr>
            <p:ph idx="1"/>
          </p:nvPr>
        </p:nvSpPr>
        <p:spPr/>
        <p:txBody>
          <a:bodyPr/>
          <a:lstStyle/>
          <a:p>
            <a:pPr fontAlgn="base">
              <a:lnSpc>
                <a:spcPct val="100000"/>
              </a:lnSpc>
              <a:spcBef>
                <a:spcPts val="0"/>
              </a:spcBef>
              <a:spcAft>
                <a:spcPts val="0"/>
              </a:spcAft>
            </a:pPr>
            <a:r>
              <a:rPr lang="en-GB" sz="3200" dirty="0" smtClean="0"/>
              <a:t>Phonics makes </a:t>
            </a:r>
            <a:r>
              <a:rPr lang="en-GB" sz="3200" dirty="0"/>
              <a:t>a difference where it matters,</a:t>
            </a:r>
          </a:p>
          <a:p>
            <a:pPr fontAlgn="base">
              <a:lnSpc>
                <a:spcPct val="100000"/>
              </a:lnSpc>
              <a:spcBef>
                <a:spcPts val="0"/>
              </a:spcBef>
              <a:spcAft>
                <a:spcPts val="0"/>
              </a:spcAft>
            </a:pPr>
            <a:r>
              <a:rPr lang="en-GB" sz="3200" dirty="0"/>
              <a:t>early on, setting children up for later success</a:t>
            </a:r>
            <a:r>
              <a:rPr lang="en-GB" sz="3200" dirty="0" smtClean="0"/>
              <a:t>.</a:t>
            </a:r>
          </a:p>
          <a:p>
            <a:pPr fontAlgn="base">
              <a:lnSpc>
                <a:spcPct val="100000"/>
              </a:lnSpc>
              <a:spcBef>
                <a:spcPts val="0"/>
              </a:spcBef>
              <a:spcAft>
                <a:spcPts val="0"/>
              </a:spcAft>
            </a:pPr>
            <a:endParaRPr lang="en-GB" sz="4400" dirty="0"/>
          </a:p>
          <a:p>
            <a:r>
              <a:rPr lang="en-GB" sz="3200" kern="0" dirty="0">
                <a:solidFill>
                  <a:srgbClr val="000000"/>
                </a:solidFill>
                <a:cs typeface="Arial"/>
              </a:rPr>
              <a:t>‘The strong focus on phonics and reading in school enables the pupils to make good progress, achieve well and enjoy books’ Ofsted February 2017</a:t>
            </a:r>
          </a:p>
          <a:p>
            <a:endParaRPr lang="en-GB" dirty="0"/>
          </a:p>
        </p:txBody>
      </p:sp>
    </p:spTree>
    <p:extLst>
      <p:ext uri="{BB962C8B-B14F-4D97-AF65-F5344CB8AC3E}">
        <p14:creationId xmlns:p14="http://schemas.microsoft.com/office/powerpoint/2010/main" val="2190401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11541512" cy="1463040"/>
          </a:xfrm>
        </p:spPr>
        <p:txBody>
          <a:bodyPr>
            <a:normAutofit fontScale="90000"/>
          </a:bodyPr>
          <a:lstStyle/>
          <a:p>
            <a:pPr algn="ctr"/>
            <a:r>
              <a:rPr lang="en-GB" dirty="0" smtClean="0"/>
              <a:t>Thank you for coming, if you have any questions we will be happy to answer them now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1163171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44950"/>
            <a:ext cx="9720072" cy="1499616"/>
          </a:xfrm>
        </p:spPr>
        <p:txBody>
          <a:bodyPr/>
          <a:lstStyle/>
          <a:p>
            <a:pPr algn="ctr"/>
            <a:r>
              <a:rPr lang="en-GB" dirty="0" smtClean="0"/>
              <a:t>terminology</a:t>
            </a:r>
            <a:endParaRPr lang="en-GB" dirty="0"/>
          </a:p>
        </p:txBody>
      </p:sp>
      <p:sp>
        <p:nvSpPr>
          <p:cNvPr id="3" name="Content Placeholder 2"/>
          <p:cNvSpPr>
            <a:spLocks noGrp="1"/>
          </p:cNvSpPr>
          <p:nvPr>
            <p:ph idx="1"/>
          </p:nvPr>
        </p:nvSpPr>
        <p:spPr>
          <a:xfrm>
            <a:off x="866472" y="1844566"/>
            <a:ext cx="9720073" cy="4023360"/>
          </a:xfrm>
        </p:spPr>
        <p:txBody>
          <a:bodyPr>
            <a:normAutofit fontScale="25000" lnSpcReduction="20000"/>
          </a:bodyPr>
          <a:lstStyle/>
          <a:p>
            <a:r>
              <a:rPr lang="en-GB" sz="8000" dirty="0" smtClean="0"/>
              <a:t>Phoneme – a sound</a:t>
            </a:r>
            <a:endParaRPr lang="en-GB" sz="8000" dirty="0"/>
          </a:p>
          <a:p>
            <a:r>
              <a:rPr lang="en-GB" sz="8000" dirty="0"/>
              <a:t> </a:t>
            </a:r>
          </a:p>
          <a:p>
            <a:r>
              <a:rPr lang="en-US" sz="8000" dirty="0" smtClean="0"/>
              <a:t>Graphemes – a sound written down</a:t>
            </a:r>
            <a:endParaRPr lang="en-GB" sz="8000" dirty="0"/>
          </a:p>
          <a:p>
            <a:r>
              <a:rPr lang="en-US" sz="8000" dirty="0"/>
              <a:t> </a:t>
            </a:r>
            <a:endParaRPr lang="en-GB" sz="8000" dirty="0"/>
          </a:p>
          <a:p>
            <a:r>
              <a:rPr lang="en-US" sz="8000" dirty="0"/>
              <a:t>Segmenting and blending </a:t>
            </a:r>
            <a:r>
              <a:rPr lang="en-US" sz="8000" dirty="0" smtClean="0"/>
              <a:t>– using Phonics sounds they know to break it up and stick it back together</a:t>
            </a:r>
            <a:endParaRPr lang="en-GB" sz="8000" dirty="0"/>
          </a:p>
          <a:p>
            <a:r>
              <a:rPr lang="en-US" sz="8000" dirty="0"/>
              <a:t> </a:t>
            </a:r>
            <a:endParaRPr lang="en-GB" sz="8000" dirty="0"/>
          </a:p>
          <a:p>
            <a:r>
              <a:rPr lang="en-GB" sz="8000" dirty="0" smtClean="0"/>
              <a:t>Digraph – two letters that make one sound</a:t>
            </a:r>
          </a:p>
          <a:p>
            <a:r>
              <a:rPr lang="en-GB" sz="8000" dirty="0"/>
              <a:t> </a:t>
            </a:r>
          </a:p>
          <a:p>
            <a:r>
              <a:rPr lang="en-GB" sz="8000" dirty="0" err="1" smtClean="0"/>
              <a:t>Trigraph</a:t>
            </a:r>
            <a:r>
              <a:rPr lang="en-GB" sz="8000" dirty="0" smtClean="0"/>
              <a:t> – three </a:t>
            </a:r>
            <a:r>
              <a:rPr lang="en-GB" sz="8000" dirty="0"/>
              <a:t>letters that make one sound</a:t>
            </a:r>
          </a:p>
          <a:p>
            <a:pPr marL="0" indent="0">
              <a:buNone/>
            </a:pPr>
            <a:endParaRPr lang="en-GB" sz="8000" dirty="0"/>
          </a:p>
          <a:p>
            <a:r>
              <a:rPr lang="en-GB" sz="8000" dirty="0" smtClean="0"/>
              <a:t>Split digraph – Phase 5/6      </a:t>
            </a:r>
            <a:r>
              <a:rPr lang="en-GB" sz="8000" dirty="0" err="1" smtClean="0"/>
              <a:t>a_e</a:t>
            </a:r>
            <a:r>
              <a:rPr lang="en-GB" sz="8000" dirty="0" smtClean="0"/>
              <a:t> like in cake       or        </a:t>
            </a:r>
            <a:r>
              <a:rPr lang="en-GB" sz="8000" dirty="0" err="1" smtClean="0"/>
              <a:t>i_e</a:t>
            </a:r>
            <a:r>
              <a:rPr lang="en-GB" sz="8000" dirty="0" smtClean="0"/>
              <a:t> like in shine</a:t>
            </a:r>
            <a:endParaRPr lang="en-GB" sz="8000" dirty="0"/>
          </a:p>
          <a:p>
            <a:endParaRPr lang="en-GB" dirty="0"/>
          </a:p>
        </p:txBody>
      </p:sp>
    </p:spTree>
    <p:extLst>
      <p:ext uri="{BB962C8B-B14F-4D97-AF65-F5344CB8AC3E}">
        <p14:creationId xmlns:p14="http://schemas.microsoft.com/office/powerpoint/2010/main" val="100625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a phonics session look like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3700747"/>
              </p:ext>
            </p:extLst>
          </p:nvPr>
        </p:nvGraphicFramePr>
        <p:xfrm>
          <a:off x="1023938" y="2286000"/>
          <a:ext cx="9720262" cy="3352800"/>
        </p:xfrm>
        <a:graphic>
          <a:graphicData uri="http://schemas.openxmlformats.org/drawingml/2006/table">
            <a:tbl>
              <a:tblPr firstRow="1" bandRow="1">
                <a:tableStyleId>{5C22544A-7EE6-4342-B048-85BDC9FD1C3A}</a:tableStyleId>
              </a:tblPr>
              <a:tblGrid>
                <a:gridCol w="2460241"/>
                <a:gridCol w="7260021"/>
              </a:tblGrid>
              <a:tr h="370840">
                <a:tc>
                  <a:txBody>
                    <a:bodyPr/>
                    <a:lstStyle/>
                    <a:p>
                      <a:r>
                        <a:rPr lang="en-GB" sz="2800" dirty="0" smtClean="0"/>
                        <a:t>Revisit/review</a:t>
                      </a:r>
                      <a:endParaRPr lang="en-GB" sz="2800" dirty="0"/>
                    </a:p>
                  </a:txBody>
                  <a:tcPr/>
                </a:tc>
                <a:tc>
                  <a:txBody>
                    <a:bodyPr/>
                    <a:lstStyle/>
                    <a:p>
                      <a:r>
                        <a:rPr lang="en-GB" sz="2800" dirty="0" smtClean="0"/>
                        <a:t>Flashcards to practice phonemes so far</a:t>
                      </a:r>
                      <a:endParaRPr lang="en-GB" sz="2800" dirty="0"/>
                    </a:p>
                  </a:txBody>
                  <a:tcPr/>
                </a:tc>
              </a:tr>
              <a:tr h="370840">
                <a:tc>
                  <a:txBody>
                    <a:bodyPr/>
                    <a:lstStyle/>
                    <a:p>
                      <a:r>
                        <a:rPr lang="en-GB" sz="2800" dirty="0" smtClean="0"/>
                        <a:t>Teach</a:t>
                      </a:r>
                    </a:p>
                  </a:txBody>
                  <a:tcPr/>
                </a:tc>
                <a:tc>
                  <a:txBody>
                    <a:bodyPr/>
                    <a:lstStyle/>
                    <a:p>
                      <a:r>
                        <a:rPr lang="en-GB" sz="2800" dirty="0" smtClean="0"/>
                        <a:t>Teach new phoneme ‘air’</a:t>
                      </a:r>
                      <a:endParaRPr lang="en-GB" sz="2800" dirty="0"/>
                    </a:p>
                  </a:txBody>
                  <a:tcPr/>
                </a:tc>
              </a:tr>
              <a:tr h="370840">
                <a:tc>
                  <a:txBody>
                    <a:bodyPr/>
                    <a:lstStyle/>
                    <a:p>
                      <a:r>
                        <a:rPr lang="en-GB" sz="2800" dirty="0" smtClean="0"/>
                        <a:t>Practice </a:t>
                      </a:r>
                      <a:endParaRPr lang="en-GB" sz="2800" dirty="0"/>
                    </a:p>
                  </a:txBody>
                  <a:tcPr/>
                </a:tc>
                <a:tc>
                  <a:txBody>
                    <a:bodyPr/>
                    <a:lstStyle/>
                    <a:p>
                      <a:r>
                        <a:rPr lang="en-GB" sz="2800" dirty="0" smtClean="0"/>
                        <a:t>Buried treasure using real</a:t>
                      </a:r>
                      <a:r>
                        <a:rPr lang="en-GB" sz="2800" baseline="0" dirty="0" smtClean="0"/>
                        <a:t> and fake words</a:t>
                      </a:r>
                    </a:p>
                    <a:p>
                      <a:r>
                        <a:rPr lang="en-GB" sz="2800" dirty="0" smtClean="0"/>
                        <a:t>air, hair, </a:t>
                      </a:r>
                      <a:r>
                        <a:rPr lang="en-GB" sz="2800" dirty="0" err="1" smtClean="0"/>
                        <a:t>sair</a:t>
                      </a:r>
                      <a:r>
                        <a:rPr lang="en-GB" sz="2800" baseline="0" dirty="0" smtClean="0"/>
                        <a:t> fair, lair, pair, </a:t>
                      </a:r>
                      <a:r>
                        <a:rPr lang="en-GB" sz="2800" baseline="0" dirty="0" err="1" smtClean="0"/>
                        <a:t>vair</a:t>
                      </a:r>
                      <a:r>
                        <a:rPr lang="en-GB" sz="2800" baseline="0" dirty="0" smtClean="0"/>
                        <a:t>, </a:t>
                      </a:r>
                      <a:r>
                        <a:rPr lang="en-GB" sz="2800" baseline="0" dirty="0" err="1" smtClean="0"/>
                        <a:t>thair</a:t>
                      </a:r>
                      <a:endParaRPr lang="en-GB" sz="2800" dirty="0"/>
                    </a:p>
                  </a:txBody>
                  <a:tcPr/>
                </a:tc>
              </a:tr>
              <a:tr h="370840">
                <a:tc>
                  <a:txBody>
                    <a:bodyPr/>
                    <a:lstStyle/>
                    <a:p>
                      <a:r>
                        <a:rPr lang="en-GB" sz="2800" dirty="0" smtClean="0"/>
                        <a:t>Apply</a:t>
                      </a:r>
                      <a:r>
                        <a:rPr lang="en-GB" sz="2800" baseline="0" dirty="0" smtClean="0"/>
                        <a:t> </a:t>
                      </a:r>
                      <a:endParaRPr lang="en-GB" sz="2800" dirty="0"/>
                    </a:p>
                  </a:txBody>
                  <a:tcPr/>
                </a:tc>
                <a:tc>
                  <a:txBody>
                    <a:bodyPr/>
                    <a:lstStyle/>
                    <a:p>
                      <a:r>
                        <a:rPr lang="en-GB" sz="2800" dirty="0" smtClean="0"/>
                        <a:t>Read the captions – The girl had a long</a:t>
                      </a:r>
                      <a:r>
                        <a:rPr lang="en-GB" sz="2800" baseline="0" dirty="0" smtClean="0"/>
                        <a:t> hair.  </a:t>
                      </a:r>
                    </a:p>
                    <a:p>
                      <a:r>
                        <a:rPr lang="en-GB" sz="2800" baseline="0" dirty="0" smtClean="0"/>
                        <a:t>                             the ball was high in the air.</a:t>
                      </a:r>
                    </a:p>
                    <a:p>
                      <a:endParaRPr lang="en-GB" sz="2800" dirty="0"/>
                    </a:p>
                  </a:txBody>
                  <a:tcPr/>
                </a:tc>
              </a:tr>
            </a:tbl>
          </a:graphicData>
        </a:graphic>
      </p:graphicFrame>
    </p:spTree>
    <p:extLst>
      <p:ext uri="{BB962C8B-B14F-4D97-AF65-F5344CB8AC3E}">
        <p14:creationId xmlns:p14="http://schemas.microsoft.com/office/powerpoint/2010/main" val="86604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6455" y="4944372"/>
            <a:ext cx="7772400" cy="1463040"/>
          </a:xfrm>
        </p:spPr>
        <p:txBody>
          <a:bodyPr/>
          <a:lstStyle/>
          <a:p>
            <a:pPr algn="ctr"/>
            <a:r>
              <a:rPr lang="en-GB" dirty="0" smtClean="0"/>
              <a:t>Phase 1</a:t>
            </a:r>
            <a:endParaRPr lang="en-GB" dirty="0"/>
          </a:p>
        </p:txBody>
      </p:sp>
    </p:spTree>
    <p:extLst>
      <p:ext uri="{BB962C8B-B14F-4D97-AF65-F5344CB8AC3E}">
        <p14:creationId xmlns:p14="http://schemas.microsoft.com/office/powerpoint/2010/main" val="306172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Phase 1</a:t>
            </a:r>
            <a:r>
              <a:rPr lang="en-GB" dirty="0"/>
              <a:t/>
            </a:r>
            <a:br>
              <a:rPr lang="en-GB" dirty="0"/>
            </a:br>
            <a:endParaRPr lang="en-GB" dirty="0"/>
          </a:p>
        </p:txBody>
      </p:sp>
      <p:sp>
        <p:nvSpPr>
          <p:cNvPr id="3" name="Content Placeholder 2"/>
          <p:cNvSpPr>
            <a:spLocks noGrp="1"/>
          </p:cNvSpPr>
          <p:nvPr>
            <p:ph idx="1"/>
          </p:nvPr>
        </p:nvSpPr>
        <p:spPr>
          <a:xfrm>
            <a:off x="1024128" y="1891862"/>
            <a:ext cx="9720073" cy="4023360"/>
          </a:xfrm>
        </p:spPr>
        <p:txBody>
          <a:bodyPr>
            <a:normAutofit fontScale="92500" lnSpcReduction="20000"/>
          </a:bodyPr>
          <a:lstStyle/>
          <a:p>
            <a:pPr marL="0" indent="0" algn="ctr">
              <a:buFontTx/>
              <a:buNone/>
              <a:defRPr/>
            </a:pPr>
            <a:r>
              <a:rPr lang="en-GB" sz="3200" dirty="0"/>
              <a:t> Seven aspects and three strands</a:t>
            </a:r>
          </a:p>
          <a:p>
            <a:pPr>
              <a:defRPr/>
            </a:pPr>
            <a:r>
              <a:rPr lang="en-GB" sz="3200" dirty="0"/>
              <a:t>Aspect 1: General sound discrimination – environmental sounds</a:t>
            </a:r>
          </a:p>
          <a:p>
            <a:pPr>
              <a:defRPr/>
            </a:pPr>
            <a:r>
              <a:rPr lang="en-GB" sz="3200" dirty="0"/>
              <a:t>Aspect 2: General sound discrimination – instrumental sounds</a:t>
            </a:r>
          </a:p>
          <a:p>
            <a:pPr>
              <a:defRPr/>
            </a:pPr>
            <a:r>
              <a:rPr lang="en-GB" sz="3200" dirty="0"/>
              <a:t>Aspect 3: General sound discrimination – body percussion</a:t>
            </a:r>
          </a:p>
          <a:p>
            <a:pPr>
              <a:defRPr/>
            </a:pPr>
            <a:r>
              <a:rPr lang="en-GB" sz="3200" dirty="0"/>
              <a:t>Aspect 4: Rhythm and rhyme</a:t>
            </a:r>
          </a:p>
          <a:p>
            <a:pPr>
              <a:defRPr/>
            </a:pPr>
            <a:r>
              <a:rPr lang="en-GB" sz="3200" dirty="0"/>
              <a:t>Aspect 5: Alliteration</a:t>
            </a:r>
          </a:p>
          <a:p>
            <a:pPr>
              <a:defRPr/>
            </a:pPr>
            <a:r>
              <a:rPr lang="en-GB" sz="3200" dirty="0"/>
              <a:t>Aspect 6: Voice sounds</a:t>
            </a:r>
          </a:p>
          <a:p>
            <a:pPr>
              <a:defRPr/>
            </a:pPr>
            <a:r>
              <a:rPr lang="en-GB" sz="3200" dirty="0"/>
              <a:t>Aspect 7: Oral blending and segmenting</a:t>
            </a:r>
            <a:endParaRPr lang="en-GB" dirty="0"/>
          </a:p>
        </p:txBody>
      </p:sp>
    </p:spTree>
    <p:extLst>
      <p:ext uri="{BB962C8B-B14F-4D97-AF65-F5344CB8AC3E}">
        <p14:creationId xmlns:p14="http://schemas.microsoft.com/office/powerpoint/2010/main" val="1275364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978" y="512956"/>
            <a:ext cx="9720072" cy="1499616"/>
          </a:xfrm>
        </p:spPr>
        <p:txBody>
          <a:bodyPr/>
          <a:lstStyle/>
          <a:p>
            <a:r>
              <a:rPr lang="en-GB" dirty="0" smtClean="0"/>
              <a:t>Phonics website game ideas – phase 1</a:t>
            </a:r>
            <a:endParaRPr lang="en-GB" dirty="0"/>
          </a:p>
        </p:txBody>
      </p:sp>
      <p:sp>
        <p:nvSpPr>
          <p:cNvPr id="3" name="Content Placeholder 2"/>
          <p:cNvSpPr>
            <a:spLocks noGrp="1"/>
          </p:cNvSpPr>
          <p:nvPr>
            <p:ph idx="1"/>
          </p:nvPr>
        </p:nvSpPr>
        <p:spPr>
          <a:xfrm>
            <a:off x="321602" y="1182029"/>
            <a:ext cx="11699414" cy="5464098"/>
          </a:xfrm>
        </p:spPr>
        <p:txBody>
          <a:bodyPr>
            <a:normAutofit lnSpcReduction="10000"/>
          </a:bodyPr>
          <a:lstStyle/>
          <a:p>
            <a:pPr marL="0" indent="0">
              <a:buNone/>
              <a:defRPr/>
            </a:pPr>
            <a:endParaRPr lang="en-GB" sz="2800" dirty="0" smtClean="0"/>
          </a:p>
          <a:p>
            <a:pPr marL="0" indent="0">
              <a:buNone/>
              <a:defRPr/>
            </a:pPr>
            <a:r>
              <a:rPr lang="en-GB" sz="2800" dirty="0" smtClean="0"/>
              <a:t>Aspect </a:t>
            </a:r>
            <a:r>
              <a:rPr lang="en-GB" sz="2800" dirty="0"/>
              <a:t>1: General sound discrimination – environmental </a:t>
            </a:r>
            <a:r>
              <a:rPr lang="en-GB" sz="2800" dirty="0" smtClean="0"/>
              <a:t>sounds</a:t>
            </a:r>
          </a:p>
          <a:p>
            <a:pPr marL="0" indent="0">
              <a:buNone/>
              <a:defRPr/>
            </a:pPr>
            <a:r>
              <a:rPr lang="en-GB" sz="2800" dirty="0" smtClean="0"/>
              <a:t>Website - Phonics play – Parents- Phase 1 </a:t>
            </a:r>
          </a:p>
          <a:p>
            <a:pPr marL="0" indent="0">
              <a:buNone/>
              <a:defRPr/>
            </a:pPr>
            <a:r>
              <a:rPr lang="en-GB" sz="2800" dirty="0" smtClean="0"/>
              <a:t>Game - sound starters – press the button – can you recognise the sound?</a:t>
            </a:r>
          </a:p>
          <a:p>
            <a:pPr marL="0" indent="0">
              <a:buNone/>
              <a:defRPr/>
            </a:pPr>
            <a:r>
              <a:rPr lang="en-GB" sz="2800" dirty="0" smtClean="0"/>
              <a:t>Game - welcome to the zoo – listen to the animal noise, can they identify the animal?</a:t>
            </a:r>
          </a:p>
          <a:p>
            <a:pPr marL="0" indent="0">
              <a:buNone/>
              <a:defRPr/>
            </a:pPr>
            <a:endParaRPr lang="en-GB" sz="2800" dirty="0" smtClean="0"/>
          </a:p>
          <a:p>
            <a:pPr marL="0" indent="0">
              <a:buNone/>
              <a:defRPr/>
            </a:pPr>
            <a:r>
              <a:rPr lang="en-GB" sz="2800" dirty="0"/>
              <a:t>Website - </a:t>
            </a:r>
            <a:r>
              <a:rPr lang="en-GB" sz="2800" dirty="0" smtClean="0"/>
              <a:t>Phonics bloom  - Phase 1 Phonics games</a:t>
            </a:r>
          </a:p>
          <a:p>
            <a:pPr marL="0" indent="0">
              <a:buNone/>
              <a:defRPr/>
            </a:pPr>
            <a:r>
              <a:rPr lang="en-GB" sz="2800" dirty="0" smtClean="0"/>
              <a:t>Game - match the sounds – Can they identify the animal from the noise?</a:t>
            </a:r>
          </a:p>
          <a:p>
            <a:pPr marL="0" indent="0">
              <a:buNone/>
              <a:defRPr/>
            </a:pPr>
            <a:r>
              <a:rPr lang="en-GB" sz="2800" dirty="0"/>
              <a:t>Game </a:t>
            </a:r>
            <a:r>
              <a:rPr lang="en-GB" sz="2800" dirty="0" smtClean="0"/>
              <a:t>- what’s behind the door - Can </a:t>
            </a:r>
            <a:r>
              <a:rPr lang="en-GB" sz="2800" dirty="0"/>
              <a:t>they identify the animal from the </a:t>
            </a:r>
            <a:r>
              <a:rPr lang="en-GB" sz="2800" dirty="0" smtClean="0"/>
              <a:t>noise with no visual clues?</a:t>
            </a:r>
            <a:endParaRPr lang="en-GB" sz="2800" dirty="0"/>
          </a:p>
          <a:p>
            <a:pPr marL="0" indent="0">
              <a:buNone/>
              <a:defRPr/>
            </a:pPr>
            <a:endParaRPr lang="en-GB" sz="2800" dirty="0"/>
          </a:p>
        </p:txBody>
      </p:sp>
    </p:spTree>
    <p:extLst>
      <p:ext uri="{BB962C8B-B14F-4D97-AF65-F5344CB8AC3E}">
        <p14:creationId xmlns:p14="http://schemas.microsoft.com/office/powerpoint/2010/main" val="187259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6455" y="4944372"/>
            <a:ext cx="7772400" cy="1463040"/>
          </a:xfrm>
        </p:spPr>
        <p:txBody>
          <a:bodyPr/>
          <a:lstStyle/>
          <a:p>
            <a:pPr algn="ctr"/>
            <a:r>
              <a:rPr lang="en-GB" dirty="0" smtClean="0"/>
              <a:t>Phase 2</a:t>
            </a:r>
            <a:endParaRPr lang="en-GB" dirty="0"/>
          </a:p>
        </p:txBody>
      </p:sp>
    </p:spTree>
    <p:extLst>
      <p:ext uri="{BB962C8B-B14F-4D97-AF65-F5344CB8AC3E}">
        <p14:creationId xmlns:p14="http://schemas.microsoft.com/office/powerpoint/2010/main" val="2139338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dirty="0">
                <a:latin typeface="+mn-lt"/>
              </a:rPr>
              <a:t>Phase 2</a:t>
            </a:r>
            <a:endParaRPr lang="en-GB" dirty="0">
              <a:latin typeface="+mn-lt"/>
            </a:endParaRPr>
          </a:p>
        </p:txBody>
      </p:sp>
      <p:sp>
        <p:nvSpPr>
          <p:cNvPr id="3" name="Content Placeholder 2"/>
          <p:cNvSpPr>
            <a:spLocks noGrp="1"/>
          </p:cNvSpPr>
          <p:nvPr>
            <p:ph idx="1"/>
          </p:nvPr>
        </p:nvSpPr>
        <p:spPr/>
        <p:txBody>
          <a:bodyPr/>
          <a:lstStyle/>
          <a:p>
            <a:r>
              <a:rPr lang="en-GB" sz="4000" b="1" dirty="0"/>
              <a:t>Set 1</a:t>
            </a:r>
            <a:r>
              <a:rPr lang="en-GB" sz="4000" dirty="0"/>
              <a:t>: s, a, t, p</a:t>
            </a:r>
          </a:p>
          <a:p>
            <a:r>
              <a:rPr lang="en-GB" sz="4000" b="1" dirty="0"/>
              <a:t>Set 2</a:t>
            </a:r>
            <a:r>
              <a:rPr lang="en-GB" sz="4000" dirty="0"/>
              <a:t>: </a:t>
            </a:r>
            <a:r>
              <a:rPr lang="en-GB" sz="4000" dirty="0" err="1"/>
              <a:t>i</a:t>
            </a:r>
            <a:r>
              <a:rPr lang="en-GB" sz="4000" dirty="0"/>
              <a:t>, n, m, d</a:t>
            </a:r>
          </a:p>
          <a:p>
            <a:r>
              <a:rPr lang="en-GB" sz="4000" b="1" dirty="0"/>
              <a:t>Set 3</a:t>
            </a:r>
            <a:r>
              <a:rPr lang="en-GB" sz="4000" dirty="0"/>
              <a:t>: g, o, c, k</a:t>
            </a:r>
          </a:p>
          <a:p>
            <a:r>
              <a:rPr lang="en-GB" sz="4000" b="1" dirty="0"/>
              <a:t>Set 4</a:t>
            </a:r>
            <a:r>
              <a:rPr lang="en-GB" sz="4000" dirty="0"/>
              <a:t>: </a:t>
            </a:r>
            <a:r>
              <a:rPr lang="en-GB" sz="4000" dirty="0" err="1">
                <a:solidFill>
                  <a:schemeClr val="accent1">
                    <a:lumMod val="60000"/>
                    <a:lumOff val="40000"/>
                  </a:schemeClr>
                </a:solidFill>
              </a:rPr>
              <a:t>ck</a:t>
            </a:r>
            <a:r>
              <a:rPr lang="en-GB" sz="4000" dirty="0"/>
              <a:t>, e, u, r</a:t>
            </a:r>
          </a:p>
          <a:p>
            <a:r>
              <a:rPr lang="en-GB" sz="4000" b="1" dirty="0"/>
              <a:t>Set 5</a:t>
            </a:r>
            <a:r>
              <a:rPr lang="en-GB" sz="4000" dirty="0"/>
              <a:t>: h, b, f, </a:t>
            </a:r>
            <a:r>
              <a:rPr lang="en-GB" sz="4000" dirty="0" err="1">
                <a:solidFill>
                  <a:schemeClr val="accent1">
                    <a:lumMod val="60000"/>
                    <a:lumOff val="40000"/>
                  </a:schemeClr>
                </a:solidFill>
              </a:rPr>
              <a:t>ff</a:t>
            </a:r>
            <a:r>
              <a:rPr lang="en-GB" sz="4000" dirty="0"/>
              <a:t>, l, </a:t>
            </a:r>
            <a:r>
              <a:rPr lang="en-GB" sz="4000" dirty="0" err="1">
                <a:solidFill>
                  <a:schemeClr val="accent1">
                    <a:lumMod val="60000"/>
                    <a:lumOff val="40000"/>
                  </a:schemeClr>
                </a:solidFill>
              </a:rPr>
              <a:t>ll</a:t>
            </a:r>
            <a:r>
              <a:rPr lang="en-GB" sz="4000" dirty="0"/>
              <a:t>, </a:t>
            </a:r>
            <a:r>
              <a:rPr lang="en-GB" sz="4000" dirty="0" err="1">
                <a:solidFill>
                  <a:schemeClr val="accent1">
                    <a:lumMod val="60000"/>
                    <a:lumOff val="40000"/>
                  </a:schemeClr>
                </a:solidFill>
              </a:rPr>
              <a:t>ss</a:t>
            </a:r>
            <a:endParaRPr lang="en-GB" sz="4000" dirty="0">
              <a:solidFill>
                <a:schemeClr val="accent1">
                  <a:lumMod val="60000"/>
                  <a:lumOff val="40000"/>
                </a:schemeClr>
              </a:solidFill>
            </a:endParaRPr>
          </a:p>
          <a:p>
            <a:endParaRPr lang="en-GB" dirty="0"/>
          </a:p>
        </p:txBody>
      </p:sp>
    </p:spTree>
    <p:extLst>
      <p:ext uri="{BB962C8B-B14F-4D97-AF65-F5344CB8AC3E}">
        <p14:creationId xmlns:p14="http://schemas.microsoft.com/office/powerpoint/2010/main" val="40188189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495</TotalTime>
  <Words>1216</Words>
  <Application>Microsoft Office PowerPoint</Application>
  <PresentationFormat>Widescreen</PresentationFormat>
  <Paragraphs>141</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Comic Sans MS</vt:lpstr>
      <vt:lpstr>SassoonCRInfant</vt:lpstr>
      <vt:lpstr>Tw Cen MT</vt:lpstr>
      <vt:lpstr>Tw Cen MT Condensed</vt:lpstr>
      <vt:lpstr>Wingdings</vt:lpstr>
      <vt:lpstr>Wingdings 3</vt:lpstr>
      <vt:lpstr>Integral</vt:lpstr>
      <vt:lpstr>Eyfs Phonics parent workshop  </vt:lpstr>
      <vt:lpstr>What is phonics?</vt:lpstr>
      <vt:lpstr>terminology</vt:lpstr>
      <vt:lpstr>What does a phonics session look like</vt:lpstr>
      <vt:lpstr>Phase 1</vt:lpstr>
      <vt:lpstr>Phase 1 </vt:lpstr>
      <vt:lpstr>Phonics website game ideas – phase 1</vt:lpstr>
      <vt:lpstr>Phase 2</vt:lpstr>
      <vt:lpstr>Phase 2</vt:lpstr>
      <vt:lpstr>Phonics website game ideas – phase 2</vt:lpstr>
      <vt:lpstr>Geraldine giraffe</vt:lpstr>
      <vt:lpstr>Jolly phonics</vt:lpstr>
      <vt:lpstr>Phase 3</vt:lpstr>
      <vt:lpstr>Phase 4</vt:lpstr>
      <vt:lpstr>Phase 5</vt:lpstr>
      <vt:lpstr>Phase 6</vt:lpstr>
      <vt:lpstr>segmenting</vt:lpstr>
      <vt:lpstr>segmenting</vt:lpstr>
      <vt:lpstr>segmenting</vt:lpstr>
      <vt:lpstr>blending</vt:lpstr>
      <vt:lpstr>blending</vt:lpstr>
      <vt:lpstr>blending</vt:lpstr>
      <vt:lpstr>The importance of talk in reading and writing</vt:lpstr>
      <vt:lpstr>Reading and writing floats on a bed of talk </vt:lpstr>
      <vt:lpstr>Resources http://www.phonicsplay.co.uk </vt:lpstr>
      <vt:lpstr>The littlest of people have the biggest potential </vt:lpstr>
      <vt:lpstr>Thank you for coming, if you have any questions we will be happy to answer them now </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Marr</dc:creator>
  <cp:lastModifiedBy>Mrs Herbert</cp:lastModifiedBy>
  <cp:revision>53</cp:revision>
  <cp:lastPrinted>2019-03-14T13:05:58Z</cp:lastPrinted>
  <dcterms:created xsi:type="dcterms:W3CDTF">2019-02-28T13:38:19Z</dcterms:created>
  <dcterms:modified xsi:type="dcterms:W3CDTF">2022-09-28T10:18:25Z</dcterms:modified>
</cp:coreProperties>
</file>