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80" r:id="rId6"/>
    <p:sldId id="272" r:id="rId7"/>
    <p:sldId id="274" r:id="rId8"/>
    <p:sldId id="281" r:id="rId9"/>
    <p:sldId id="259"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0" autoAdjust="0"/>
    <p:restoredTop sz="94660"/>
  </p:normalViewPr>
  <p:slideViewPr>
    <p:cSldViewPr snapToGrid="0">
      <p:cViewPr varScale="1">
        <p:scale>
          <a:sx n="114" d="100"/>
          <a:sy n="114" d="100"/>
        </p:scale>
        <p:origin x="3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09473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3430407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6049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3431049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10025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2881544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211071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575111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171216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CB26F-A789-4E0B-9D31-7FACC071DEFF}" type="datetimeFigureOut">
              <a:rPr lang="en-GB" smtClean="0"/>
              <a:t>30/04/2026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413121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CB26F-A789-4E0B-9D31-7FACC071DEFF}" type="datetimeFigureOut">
              <a:rPr lang="en-GB" smtClean="0"/>
              <a:t>30/04/2026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74910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CB26F-A789-4E0B-9D31-7FACC071DEFF}" type="datetimeFigureOut">
              <a:rPr lang="en-GB" smtClean="0"/>
              <a:t>30/04/2026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842707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6CB26F-A789-4E0B-9D31-7FACC071DEFF}" type="datetimeFigureOut">
              <a:rPr lang="en-GB" smtClean="0"/>
              <a:t>30/04/2026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87693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6CB26F-A789-4E0B-9D31-7FACC071DEFF}" type="datetimeFigureOut">
              <a:rPr lang="en-GB" smtClean="0"/>
              <a:t>30/04/2026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403455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6CB26F-A789-4E0B-9D31-7FACC071DEFF}" type="datetimeFigureOut">
              <a:rPr lang="en-GB" smtClean="0"/>
              <a:t>30/04/2026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546590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CB26F-A789-4E0B-9D31-7FACC071DEFF}" type="datetimeFigureOut">
              <a:rPr lang="en-GB" smtClean="0"/>
              <a:t>30/04/2026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7172-C3C8-4B9D-AFE6-49AD51D7B54E}" type="slidenum">
              <a:rPr lang="en-GB" smtClean="0"/>
              <a:t>‹#›</a:t>
            </a:fld>
            <a:endParaRPr lang="en-GB"/>
          </a:p>
        </p:txBody>
      </p:sp>
    </p:spTree>
    <p:extLst>
      <p:ext uri="{BB962C8B-B14F-4D97-AF65-F5344CB8AC3E}">
        <p14:creationId xmlns:p14="http://schemas.microsoft.com/office/powerpoint/2010/main" val="233139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6CB26F-A789-4E0B-9D31-7FACC071DEFF}" type="datetimeFigureOut">
              <a:rPr lang="en-GB" smtClean="0"/>
              <a:t>30/04/2026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5757172-C3C8-4B9D-AFE6-49AD51D7B54E}" type="slidenum">
              <a:rPr lang="en-GB" smtClean="0"/>
              <a:t>‹#›</a:t>
            </a:fld>
            <a:endParaRPr lang="en-GB"/>
          </a:p>
        </p:txBody>
      </p:sp>
    </p:spTree>
    <p:extLst>
      <p:ext uri="{BB962C8B-B14F-4D97-AF65-F5344CB8AC3E}">
        <p14:creationId xmlns:p14="http://schemas.microsoft.com/office/powerpoint/2010/main" val="16810206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70622" y="287635"/>
            <a:ext cx="5237972" cy="1754326"/>
          </a:xfrm>
          <a:prstGeom prst="rect">
            <a:avLst/>
          </a:prstGeom>
          <a:noFill/>
        </p:spPr>
        <p:txBody>
          <a:bodyPr wrap="none" lIns="91440" tIns="45720" rIns="91440" bIns="45720">
            <a:spAutoFit/>
          </a:bodyPr>
          <a:lstStyle/>
          <a:p>
            <a:pPr algn="ctr"/>
            <a:r>
              <a:rPr lang="en-US" sz="5400" dirty="0">
                <a:ln w="0"/>
                <a:effectLst>
                  <a:outerShdw blurRad="38100" dist="19050" dir="2700000" algn="tl" rotWithShape="0">
                    <a:schemeClr val="dk1">
                      <a:alpha val="40000"/>
                    </a:schemeClr>
                  </a:outerShdw>
                </a:effectLst>
              </a:rPr>
              <a:t>PE at Torkington</a:t>
            </a:r>
          </a:p>
          <a:p>
            <a:pPr algn="ctr"/>
            <a:r>
              <a:rPr lang="en-US" sz="5400" dirty="0">
                <a:ln w="0"/>
                <a:effectLst>
                  <a:outerShdw blurRad="38100" dist="19050" dir="2700000" algn="tl" rotWithShape="0">
                    <a:schemeClr val="dk1">
                      <a:alpha val="40000"/>
                    </a:schemeClr>
                  </a:outerShdw>
                </a:effectLst>
              </a:rPr>
              <a:t> Primary School</a:t>
            </a:r>
            <a:endParaRPr lang="en-US" sz="5400" b="0"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stretch>
            <a:fillRect/>
          </a:stretch>
        </p:blipFill>
        <p:spPr>
          <a:xfrm>
            <a:off x="4442626" y="3034534"/>
            <a:ext cx="2493963" cy="2274065"/>
          </a:xfrm>
          <a:prstGeom prst="rect">
            <a:avLst/>
          </a:prstGeom>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3694112" y="5470175"/>
            <a:ext cx="3635375" cy="187325"/>
          </a:xfrm>
          <a:prstGeom prst="rect">
            <a:avLst/>
          </a:prstGeom>
          <a:noFill/>
        </p:spPr>
      </p:pic>
    </p:spTree>
    <p:extLst>
      <p:ext uri="{BB962C8B-B14F-4D97-AF65-F5344CB8AC3E}">
        <p14:creationId xmlns:p14="http://schemas.microsoft.com/office/powerpoint/2010/main" val="612615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nchor="t">
            <a:normAutofit/>
          </a:bodyPr>
          <a:lstStyle/>
          <a:p>
            <a:r>
              <a:rPr lang="en-GB" dirty="0"/>
              <a:t>IMPACT – PUPIL VOICE</a:t>
            </a:r>
          </a:p>
        </p:txBody>
      </p:sp>
      <p:sp>
        <p:nvSpPr>
          <p:cNvPr id="3" name="Content Placeholder 2"/>
          <p:cNvSpPr>
            <a:spLocks noGrp="1"/>
          </p:cNvSpPr>
          <p:nvPr>
            <p:ph idx="1"/>
          </p:nvPr>
        </p:nvSpPr>
        <p:spPr>
          <a:xfrm>
            <a:off x="187779" y="2160590"/>
            <a:ext cx="9083220" cy="3301318"/>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Pupil voice is gathered regularly and used by the PE coordinator to inform curriculum decisions and future planning. The most recent pupil voice findings reflect a highly positive picture of engagement and enjoyment across all key stages.</a:t>
            </a:r>
          </a:p>
          <a:p>
            <a:pPr marL="0" indent="0" algn="ctr">
              <a:buNone/>
            </a:pPr>
            <a:r>
              <a:rPr lang="en-GB" sz="1400" dirty="0">
                <a:solidFill>
                  <a:schemeClr val="tx1"/>
                </a:solidFill>
                <a:latin typeface="Arial" panose="020B0604020202020204" pitchFamily="34" charset="0"/>
                <a:cs typeface="Arial" panose="020B0604020202020204" pitchFamily="34" charset="0"/>
              </a:rPr>
              <a:t>Gymnastics is consistently highlighted as a favourite across EYFS and KS1, with children particularly enjoying equipment use and the opportunity to take safe, manageable risks. Football is a strong favourite in KS1 and KS2, and team sports more broadly are highly valued — with KS2 pupils specifically requesting more team-building opportunities. OAA is popular in KS2 for its collaborative, problem-solving focus.</a:t>
            </a:r>
          </a:p>
          <a:p>
            <a:pPr marL="0" indent="0" algn="ctr">
              <a:buNone/>
            </a:pPr>
            <a:r>
              <a:rPr lang="en-GB" sz="1400" dirty="0">
                <a:solidFill>
                  <a:schemeClr val="tx1"/>
                </a:solidFill>
                <a:latin typeface="Arial" panose="020B0604020202020204" pitchFamily="34" charset="0"/>
                <a:cs typeface="Arial" panose="020B0604020202020204" pitchFamily="34" charset="0"/>
              </a:rPr>
              <a:t>Children express enthusiasm for trying new sports, including hockey, basketball and tennis. A recurring area for development is children’s ability to self-assess and articulate their own progress — a priority being addressed through curriculum development focused on deepening children’s understanding of physical education. A full pupil voice audit is planned for Summer 2 in collaboration with Kickstart.</a:t>
            </a:r>
          </a:p>
        </p:txBody>
      </p:sp>
    </p:spTree>
    <p:extLst>
      <p:ext uri="{BB962C8B-B14F-4D97-AF65-F5344CB8AC3E}">
        <p14:creationId xmlns:p14="http://schemas.microsoft.com/office/powerpoint/2010/main" val="3003992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INTENT</a:t>
            </a:r>
          </a:p>
        </p:txBody>
      </p:sp>
      <p:sp>
        <p:nvSpPr>
          <p:cNvPr id="3" name="Content Placeholder 2"/>
          <p:cNvSpPr>
            <a:spLocks noGrp="1"/>
          </p:cNvSpPr>
          <p:nvPr>
            <p:ph idx="1"/>
          </p:nvPr>
        </p:nvSpPr>
        <p:spPr>
          <a:xfrm>
            <a:off x="525167" y="1930400"/>
            <a:ext cx="8596668" cy="3880773"/>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At Torkington Primary School, we believe that Physical Education is a core part of every child’s education. PE develops not only physical capability, but also confidence, resilience, collaboration, and the knowledge to understand and look after one’s own body and mind.</a:t>
            </a:r>
          </a:p>
          <a:p>
            <a:pPr marL="0" indent="0" algn="ctr">
              <a:buNone/>
            </a:pPr>
            <a:r>
              <a:rPr lang="en-GB" sz="1400" dirty="0">
                <a:solidFill>
                  <a:schemeClr val="tx1"/>
                </a:solidFill>
                <a:latin typeface="Arial" panose="020B0604020202020204" pitchFamily="34" charset="0"/>
                <a:cs typeface="Arial" panose="020B0604020202020204" pitchFamily="34" charset="0"/>
              </a:rPr>
              <a:t>Our intent is to deliver a curriculum that goes beyond physical activity — one that provides genuine physical education. We want children to understand what they are learning, why it matters, and how their skills develop and connect across year groups. Every child, from Nursery to Year 6, should leave Torkington with the competence and confidence to engage in a wide range of physical activities throughout their lives.</a:t>
            </a:r>
          </a:p>
          <a:p>
            <a:pPr marL="0" indent="0" algn="ctr">
              <a:buNone/>
            </a:pPr>
            <a:r>
              <a:rPr lang="en-GB" sz="1400" dirty="0">
                <a:solidFill>
                  <a:schemeClr val="tx1"/>
                </a:solidFill>
                <a:latin typeface="Arial" panose="020B0604020202020204" pitchFamily="34" charset="0"/>
                <a:cs typeface="Arial" panose="020B0604020202020204" pitchFamily="34" charset="0"/>
              </a:rPr>
              <a:t>Our curriculum is built around the aims of the National Curriculum and has been designed in collaboration with our external partner Kickstart and informed by direct conversations with feeder high schools — ensuring children arrive at Year 7 with the skills, knowledge and attitudes required to thrive in secondary PE. We seek opportunities for children to engage in competitive sport, develop as team members, and take responsibility for their own health and fitness</a:t>
            </a:r>
            <a:r>
              <a:rPr lang="en-GB" dirty="0">
                <a:solidFill>
                  <a:schemeClr val="tx1"/>
                </a:solidFill>
                <a:latin typeface="Arial" panose="020B0604020202020204" pitchFamily="34" charset="0"/>
                <a:cs typeface="Arial" panose="020B0604020202020204" pitchFamily="34" charset="0"/>
              </a:rPr>
              <a:t>.</a:t>
            </a:r>
          </a:p>
        </p:txBody>
      </p:sp>
      <p:pic>
        <p:nvPicPr>
          <p:cNvPr id="4" name="Picture 3"/>
          <p:cNvPicPr>
            <a:picLocks noChangeAspect="1"/>
          </p:cNvPicPr>
          <p:nvPr/>
        </p:nvPicPr>
        <p:blipFill>
          <a:blip r:embed="rId2"/>
          <a:stretch>
            <a:fillRect/>
          </a:stretch>
        </p:blipFill>
        <p:spPr>
          <a:xfrm>
            <a:off x="7732160" y="107598"/>
            <a:ext cx="1274591" cy="1162402"/>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3656012" y="6359175"/>
            <a:ext cx="3635375" cy="187325"/>
          </a:xfrm>
          <a:prstGeom prst="rect">
            <a:avLst/>
          </a:prstGeom>
          <a:noFill/>
        </p:spPr>
      </p:pic>
    </p:spTree>
    <p:extLst>
      <p:ext uri="{BB962C8B-B14F-4D97-AF65-F5344CB8AC3E}">
        <p14:creationId xmlns:p14="http://schemas.microsoft.com/office/powerpoint/2010/main" val="319008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IMPLEMENTATION</a:t>
            </a:r>
          </a:p>
        </p:txBody>
      </p:sp>
      <p:sp>
        <p:nvSpPr>
          <p:cNvPr id="3" name="Content Placeholder 2"/>
          <p:cNvSpPr>
            <a:spLocks noGrp="1"/>
          </p:cNvSpPr>
          <p:nvPr>
            <p:ph idx="1"/>
          </p:nvPr>
        </p:nvSpPr>
        <p:spPr>
          <a:xfrm>
            <a:off x="1238865" y="1767940"/>
            <a:ext cx="8596668" cy="1333500"/>
          </a:xfrm>
        </p:spPr>
        <p:txBody>
          <a:bodyPr>
            <a:norm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As well as being taught as an area in its own right, Physical Education is incorporated across a variety of other curriculum areas, through enriching activities and after-school clubs.</a:t>
            </a:r>
          </a:p>
        </p:txBody>
      </p:sp>
      <p:pic>
        <p:nvPicPr>
          <p:cNvPr id="4" name="Picture 3"/>
          <p:cNvPicPr>
            <a:picLocks noChangeAspect="1"/>
          </p:cNvPicPr>
          <p:nvPr/>
        </p:nvPicPr>
        <p:blipFill>
          <a:blip r:embed="rId2"/>
          <a:stretch>
            <a:fillRect/>
          </a:stretch>
        </p:blipFill>
        <p:spPr>
          <a:xfrm>
            <a:off x="7783928" y="0"/>
            <a:ext cx="1274174" cy="1158340"/>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3719512" y="6295675"/>
            <a:ext cx="3635375" cy="187325"/>
          </a:xfrm>
          <a:prstGeom prst="rect">
            <a:avLst/>
          </a:prstGeom>
          <a:noFill/>
        </p:spPr>
      </p:pic>
      <p:pic>
        <p:nvPicPr>
          <p:cNvPr id="6" name="Picture 2" descr="Get Set 4 PE: : Lesson Plans and Schemes of Wor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808" y="3229242"/>
            <a:ext cx="3919833" cy="20610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0E1AD2B8-C7CD-4AE0-B302-B17DE4318696}"/>
              </a:ext>
            </a:extLst>
          </p:cNvPr>
          <p:cNvPicPr>
            <a:picLocks noChangeAspect="1"/>
          </p:cNvPicPr>
          <p:nvPr/>
        </p:nvPicPr>
        <p:blipFill rotWithShape="1">
          <a:blip r:embed="rId5">
            <a:extLst>
              <a:ext uri="{28A0092B-C50C-407E-A947-70E740481C1C}">
                <a14:useLocalDpi xmlns:a14="http://schemas.microsoft.com/office/drawing/2010/main" val="0"/>
              </a:ext>
            </a:extLst>
          </a:blip>
          <a:srcRect t="8291" b="6580"/>
          <a:stretch/>
        </p:blipFill>
        <p:spPr>
          <a:xfrm>
            <a:off x="5812342" y="3594682"/>
            <a:ext cx="5217345" cy="1695635"/>
          </a:xfrm>
          <a:prstGeom prst="rect">
            <a:avLst/>
          </a:prstGeom>
        </p:spPr>
      </p:pic>
    </p:spTree>
    <p:extLst>
      <p:ext uri="{BB962C8B-B14F-4D97-AF65-F5344CB8AC3E}">
        <p14:creationId xmlns:p14="http://schemas.microsoft.com/office/powerpoint/2010/main" val="3565156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2650"/>
            <a:ext cx="5789369" cy="1320800"/>
          </a:xfrm>
        </p:spPr>
        <p:txBody>
          <a:bodyPr/>
          <a:lstStyle/>
          <a:p>
            <a:r>
              <a:rPr lang="en-GB" dirty="0">
                <a:solidFill>
                  <a:schemeClr val="tx1"/>
                </a:solidFill>
              </a:rPr>
              <a:t>Whole School PE Progression</a:t>
            </a:r>
          </a:p>
        </p:txBody>
      </p:sp>
      <p:sp>
        <p:nvSpPr>
          <p:cNvPr id="3" name="Content Placeholder 2"/>
          <p:cNvSpPr>
            <a:spLocks noGrp="1"/>
          </p:cNvSpPr>
          <p:nvPr>
            <p:ph idx="1"/>
          </p:nvPr>
        </p:nvSpPr>
        <p:spPr>
          <a:xfrm>
            <a:off x="677334" y="1961733"/>
            <a:ext cx="5196244" cy="1320800"/>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In collaboration with Kickstart Sports and LifeLeisure Hazel Grove, pupils from Nursery to Year 6 take part in two one-hour PE sessions per week. The curriculum has been significantly redesigned at the start of the 2025/26 academic year — built backwards from Year 6 to Reception, informed by direct conversations with feeder high schools who identified specific skill gaps at transition.</a:t>
            </a:r>
          </a:p>
          <a:p>
            <a:pPr marL="0" indent="0" algn="ctr">
              <a:buNone/>
            </a:pPr>
            <a:r>
              <a:rPr lang="en-GB" sz="1400" dirty="0">
                <a:solidFill>
                  <a:schemeClr val="tx1"/>
                </a:solidFill>
                <a:latin typeface="Arial" panose="020B0604020202020204" pitchFamily="34" charset="0"/>
                <a:cs typeface="Arial" panose="020B0604020202020204" pitchFamily="34" charset="0"/>
              </a:rPr>
              <a:t>A key feature of the redesigned curriculum is depth over breadth: fewer sports are covered per term, but each sport is spread across a full term to allow children to revisit and embed key skills. For example, rugby is delivered across the entirety of the Autumn term in Years 3–6. Sports are revisited at the same point each year to support long-term recall and progressive skill development.</a:t>
            </a:r>
          </a:p>
          <a:p>
            <a:pPr marL="0" indent="0" algn="ctr">
              <a:buNone/>
            </a:pPr>
            <a:r>
              <a:rPr lang="en-GB" sz="1400" dirty="0">
                <a:solidFill>
                  <a:schemeClr val="tx1"/>
                </a:solidFill>
                <a:latin typeface="Arial" panose="020B0604020202020204" pitchFamily="34" charset="0"/>
                <a:cs typeface="Arial" panose="020B0604020202020204" pitchFamily="34" charset="0"/>
              </a:rPr>
              <a:t>Tag rugby and Outdoor and Adventurous Activities (OAA) have been added to the curriculum following transition gap analysis. The curriculum is fully mapped across all year groups from EYFS to Year 6, ensuring consistent coverage and progression. </a:t>
            </a:r>
          </a:p>
        </p:txBody>
      </p:sp>
      <p:pic>
        <p:nvPicPr>
          <p:cNvPr id="5" name="Picture 4"/>
          <p:cNvPicPr>
            <a:picLocks noChangeAspect="1"/>
          </p:cNvPicPr>
          <p:nvPr/>
        </p:nvPicPr>
        <p:blipFill>
          <a:blip r:embed="rId2"/>
          <a:stretch>
            <a:fillRect/>
          </a:stretch>
        </p:blipFill>
        <p:spPr>
          <a:xfrm>
            <a:off x="4297642" y="392650"/>
            <a:ext cx="1274174" cy="1158340"/>
          </a:xfrm>
          <a:prstGeom prst="rect">
            <a:avLst/>
          </a:prstGeom>
        </p:spPr>
      </p:pic>
      <p:sp>
        <p:nvSpPr>
          <p:cNvPr id="8" name="Rectangle 7"/>
          <p:cNvSpPr/>
          <p:nvPr/>
        </p:nvSpPr>
        <p:spPr>
          <a:xfrm>
            <a:off x="0" y="0"/>
            <a:ext cx="2918556" cy="523220"/>
          </a:xfrm>
          <a:prstGeom prst="rect">
            <a:avLst/>
          </a:prstGeom>
        </p:spPr>
        <p:txBody>
          <a:bodyPr wrap="none">
            <a:spAutoFit/>
          </a:bodyPr>
          <a:lstStyle/>
          <a:p>
            <a:r>
              <a:rPr lang="en-GB" sz="2800" dirty="0">
                <a:solidFill>
                  <a:srgbClr val="92278F"/>
                </a:solidFill>
                <a:ea typeface="+mj-ea"/>
                <a:cs typeface="+mj-cs"/>
              </a:rPr>
              <a:t>IMPLEMENTATION</a:t>
            </a:r>
            <a:endParaRPr lang="en-GB" sz="1400" dirty="0"/>
          </a:p>
        </p:txBody>
      </p:sp>
      <p:sp>
        <p:nvSpPr>
          <p:cNvPr id="9" name="Content Placeholder 2"/>
          <p:cNvSpPr txBox="1">
            <a:spLocks/>
          </p:cNvSpPr>
          <p:nvPr/>
        </p:nvSpPr>
        <p:spPr>
          <a:xfrm>
            <a:off x="623713" y="3530817"/>
            <a:ext cx="5303486" cy="212857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a:p>
        </p:txBody>
      </p:sp>
      <p:pic>
        <p:nvPicPr>
          <p:cNvPr id="7" name="Picture 6">
            <a:extLst>
              <a:ext uri="{FF2B5EF4-FFF2-40B4-BE49-F238E27FC236}">
                <a16:creationId xmlns:a16="http://schemas.microsoft.com/office/drawing/2014/main" id="{1C50ADAA-92F9-4542-B95F-2245E1A718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6703" y="1053050"/>
            <a:ext cx="5204911" cy="5128704"/>
          </a:xfrm>
          <a:prstGeom prst="rect">
            <a:avLst/>
          </a:prstGeom>
        </p:spPr>
      </p:pic>
    </p:spTree>
    <p:extLst>
      <p:ext uri="{BB962C8B-B14F-4D97-AF65-F5344CB8AC3E}">
        <p14:creationId xmlns:p14="http://schemas.microsoft.com/office/powerpoint/2010/main" val="2139437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1"/>
                </a:solidFill>
              </a:rPr>
              <a:t>Get Set 4 PE</a:t>
            </a:r>
          </a:p>
        </p:txBody>
      </p:sp>
      <p:sp>
        <p:nvSpPr>
          <p:cNvPr id="3" name="Content Placeholder 2"/>
          <p:cNvSpPr>
            <a:spLocks noGrp="1"/>
          </p:cNvSpPr>
          <p:nvPr>
            <p:ph idx="1"/>
          </p:nvPr>
        </p:nvSpPr>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GetSet4PE is the adopted curriculum scheme for PE at Torkington, providing a structured, progressive framework for teacher-led delivery across all year groups. The scheme supports staff in delivering high-quality lessons with clear learning objectives, differentiated activities, and explicit skill progression from EYFS to Year 6.</a:t>
            </a:r>
          </a:p>
          <a:p>
            <a:pPr marL="0" indent="0" algn="ctr">
              <a:buNone/>
            </a:pPr>
            <a:r>
              <a:rPr lang="en-GB" sz="1400" dirty="0">
                <a:solidFill>
                  <a:schemeClr val="tx1"/>
                </a:solidFill>
                <a:latin typeface="Arial" panose="020B0604020202020204" pitchFamily="34" charset="0"/>
                <a:cs typeface="Arial" panose="020B0604020202020204" pitchFamily="34" charset="0"/>
              </a:rPr>
              <a:t>The current curriculum was redesigned in collaboration with Luke from Kickstart at the start of the 2025/26 academic year. The redesign was informed by direct conversations with feeder high school PE staff, ensuring children develop the foundational skills required for secondary PE from the earliest stage. The longer unit structure — with sports spread across a full term rather than a half term — was a deliberate design decision to allow depth of learning and revisiting of key skills.</a:t>
            </a:r>
          </a:p>
          <a:p>
            <a:pPr marL="0" indent="0" algn="ctr">
              <a:buNone/>
            </a:pPr>
            <a:r>
              <a:rPr lang="en-GB" sz="1400" dirty="0">
                <a:solidFill>
                  <a:schemeClr val="tx1"/>
                </a:solidFill>
                <a:latin typeface="Arial" panose="020B0604020202020204" pitchFamily="34" charset="0"/>
                <a:cs typeface="Arial" panose="020B0604020202020204" pitchFamily="34" charset="0"/>
              </a:rPr>
              <a:t>As part of staff CPD, Kickstart delivered training on the STEP principle (Space, Task, Equipment, People), supporting teachers to adapt and differentiate PE activities effectively. Staff confidence in delivering GetSet4PE across all units is high, and the planning is consistently described as accessible, adaptable, and well-suited to the range of learners in each class.</a:t>
            </a:r>
          </a:p>
        </p:txBody>
      </p:sp>
      <p:pic>
        <p:nvPicPr>
          <p:cNvPr id="4" name="Picture 3"/>
          <p:cNvPicPr>
            <a:picLocks noChangeAspect="1"/>
          </p:cNvPicPr>
          <p:nvPr/>
        </p:nvPicPr>
        <p:blipFill>
          <a:blip r:embed="rId2"/>
          <a:stretch>
            <a:fillRect/>
          </a:stretch>
        </p:blipFill>
        <p:spPr>
          <a:xfrm>
            <a:off x="8252913" y="246330"/>
            <a:ext cx="1274174" cy="1158340"/>
          </a:xfrm>
          <a:prstGeom prst="rect">
            <a:avLst/>
          </a:prstGeom>
        </p:spPr>
      </p:pic>
      <p:pic>
        <p:nvPicPr>
          <p:cNvPr id="1026" name="Picture 2" descr="Get Set 4 PE: : Lesson Plans and Schemes of Wo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8949" y="106287"/>
            <a:ext cx="3600879" cy="1893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535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86" y="442721"/>
            <a:ext cx="8596668" cy="1320800"/>
          </a:xfrm>
        </p:spPr>
        <p:txBody>
          <a:bodyPr>
            <a:normAutofit/>
          </a:bodyPr>
          <a:lstStyle/>
          <a:p>
            <a:r>
              <a:rPr lang="en-GB" sz="2800" dirty="0">
                <a:solidFill>
                  <a:schemeClr val="tx1"/>
                </a:solidFill>
              </a:rPr>
              <a:t>Whole School PE Progression</a:t>
            </a:r>
          </a:p>
        </p:txBody>
      </p:sp>
      <p:sp>
        <p:nvSpPr>
          <p:cNvPr id="3" name="Content Placeholder 2"/>
          <p:cNvSpPr>
            <a:spLocks noGrp="1"/>
          </p:cNvSpPr>
          <p:nvPr>
            <p:ph idx="1"/>
          </p:nvPr>
        </p:nvSpPr>
        <p:spPr>
          <a:xfrm>
            <a:off x="129047" y="849428"/>
            <a:ext cx="8596668" cy="2335211"/>
          </a:xfrm>
        </p:spPr>
        <p:txBody>
          <a:bodyPr>
            <a:noAutofit/>
          </a:bodyPr>
          <a:lstStyle/>
          <a:p>
            <a:pPr marL="0" indent="0">
              <a:buNone/>
            </a:pPr>
            <a:r>
              <a:rPr lang="en-GB" sz="1400" dirty="0">
                <a:solidFill>
                  <a:schemeClr val="tx1"/>
                </a:solidFill>
                <a:latin typeface="Arial" panose="020B0604020202020204" pitchFamily="34" charset="0"/>
                <a:cs typeface="Arial" panose="020B0604020202020204" pitchFamily="34" charset="0"/>
              </a:rPr>
              <a:t>PE assessment at </a:t>
            </a:r>
            <a:r>
              <a:rPr lang="en-GB" sz="1400" dirty="0" err="1">
                <a:solidFill>
                  <a:schemeClr val="tx1"/>
                </a:solidFill>
                <a:latin typeface="Arial" panose="020B0604020202020204" pitchFamily="34" charset="0"/>
                <a:cs typeface="Arial" panose="020B0604020202020204" pitchFamily="34" charset="0"/>
              </a:rPr>
              <a:t>Torkington</a:t>
            </a:r>
            <a:r>
              <a:rPr lang="en-GB" sz="1400" dirty="0">
                <a:solidFill>
                  <a:schemeClr val="tx1"/>
                </a:solidFill>
                <a:latin typeface="Arial" panose="020B0604020202020204" pitchFamily="34" charset="0"/>
                <a:cs typeface="Arial" panose="020B0604020202020204" pitchFamily="34" charset="0"/>
              </a:rPr>
              <a:t> is now fully embedded within the GetSet4PE online assessment system. Each sport has a set of clearly defined learning objectives, aligned to GetSet4PE assessment criteria and confirmed by Kickstart coaches to ensure lesson content matches the assessed skills.</a:t>
            </a:r>
          </a:p>
          <a:p>
            <a:pPr marL="0" indent="0">
              <a:buNone/>
            </a:pPr>
            <a:r>
              <a:rPr lang="en-GB" sz="1400" dirty="0">
                <a:solidFill>
                  <a:schemeClr val="tx1"/>
                </a:solidFill>
                <a:latin typeface="Arial" panose="020B0604020202020204" pitchFamily="34" charset="0"/>
                <a:cs typeface="Arial" panose="020B0604020202020204" pitchFamily="34" charset="0"/>
              </a:rPr>
              <a:t>Children are assessed against these skills by sports coaches and class teachers, with the online system enabling tracking of individual progress year on year. This provides a clear and meaningful picture of skill development across a child’s time at </a:t>
            </a:r>
            <a:r>
              <a:rPr lang="en-GB" sz="1400" dirty="0" err="1">
                <a:solidFill>
                  <a:schemeClr val="tx1"/>
                </a:solidFill>
                <a:latin typeface="Arial" panose="020B0604020202020204" pitchFamily="34" charset="0"/>
                <a:cs typeface="Arial" panose="020B0604020202020204" pitchFamily="34" charset="0"/>
              </a:rPr>
              <a:t>Torkington</a:t>
            </a:r>
            <a:r>
              <a:rPr lang="en-GB" sz="1400" dirty="0">
                <a:solidFill>
                  <a:schemeClr val="tx1"/>
                </a:solidFill>
                <a:latin typeface="Arial" panose="020B0604020202020204" pitchFamily="34" charset="0"/>
                <a:cs typeface="Arial" panose="020B0604020202020204" pitchFamily="34" charset="0"/>
              </a:rPr>
              <a:t>.</a:t>
            </a:r>
          </a:p>
          <a:p>
            <a:pPr marL="0" indent="0">
              <a:buNone/>
            </a:pPr>
            <a:r>
              <a:rPr lang="en-GB" sz="1400" dirty="0">
                <a:solidFill>
                  <a:schemeClr val="tx1"/>
                </a:solidFill>
                <a:latin typeface="Arial" panose="020B0604020202020204" pitchFamily="34" charset="0"/>
                <a:cs typeface="Arial" panose="020B0604020202020204" pitchFamily="34" charset="0"/>
              </a:rPr>
              <a:t>Staff voice has consistently highlighted the system as straightforward to use, with skills that are clear and easy to understand. The shift to online assessment has significantly improved the clarity and consistency of PE assessment across the school.</a:t>
            </a:r>
          </a:p>
        </p:txBody>
      </p:sp>
      <p:pic>
        <p:nvPicPr>
          <p:cNvPr id="5" name="Picture 4"/>
          <p:cNvPicPr>
            <a:picLocks noChangeAspect="1"/>
          </p:cNvPicPr>
          <p:nvPr/>
        </p:nvPicPr>
        <p:blipFill>
          <a:blip r:embed="rId2"/>
          <a:stretch>
            <a:fillRect/>
          </a:stretch>
        </p:blipFill>
        <p:spPr>
          <a:xfrm>
            <a:off x="8437471" y="246330"/>
            <a:ext cx="1274174" cy="1158340"/>
          </a:xfrm>
          <a:prstGeom prst="rect">
            <a:avLst/>
          </a:prstGeom>
        </p:spPr>
      </p:pic>
      <p:sp>
        <p:nvSpPr>
          <p:cNvPr id="8" name="Rectangle 7"/>
          <p:cNvSpPr/>
          <p:nvPr/>
        </p:nvSpPr>
        <p:spPr>
          <a:xfrm>
            <a:off x="0" y="0"/>
            <a:ext cx="2918556" cy="523220"/>
          </a:xfrm>
          <a:prstGeom prst="rect">
            <a:avLst/>
          </a:prstGeom>
        </p:spPr>
        <p:txBody>
          <a:bodyPr wrap="none">
            <a:spAutoFit/>
          </a:bodyPr>
          <a:lstStyle/>
          <a:p>
            <a:r>
              <a:rPr lang="en-GB" sz="2800" dirty="0">
                <a:solidFill>
                  <a:srgbClr val="92278F"/>
                </a:solidFill>
                <a:ea typeface="+mj-ea"/>
                <a:cs typeface="+mj-cs"/>
              </a:rPr>
              <a:t>IMPLEMENTATION</a:t>
            </a:r>
            <a:endParaRPr lang="en-GB" sz="1400" dirty="0"/>
          </a:p>
        </p:txBody>
      </p:sp>
      <p:sp>
        <p:nvSpPr>
          <p:cNvPr id="9" name="Content Placeholder 2"/>
          <p:cNvSpPr txBox="1">
            <a:spLocks/>
          </p:cNvSpPr>
          <p:nvPr/>
        </p:nvSpPr>
        <p:spPr>
          <a:xfrm>
            <a:off x="129047" y="2833816"/>
            <a:ext cx="5110218" cy="380588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GB" dirty="0">
              <a:solidFill>
                <a:schemeClr val="tx1"/>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EB330902-0312-4DDA-BB4A-2D9DD4A69E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0000" y="1805502"/>
            <a:ext cx="3292125" cy="5052498"/>
          </a:xfrm>
          <a:prstGeom prst="rect">
            <a:avLst/>
          </a:prstGeom>
        </p:spPr>
      </p:pic>
      <p:sp>
        <p:nvSpPr>
          <p:cNvPr id="4" name="Rectangle 3">
            <a:extLst>
              <a:ext uri="{FF2B5EF4-FFF2-40B4-BE49-F238E27FC236}">
                <a16:creationId xmlns:a16="http://schemas.microsoft.com/office/drawing/2014/main" id="{FD8225E4-A3F9-4DAF-8B3E-BBD4F9DEB36E}"/>
              </a:ext>
            </a:extLst>
          </p:cNvPr>
          <p:cNvSpPr/>
          <p:nvPr/>
        </p:nvSpPr>
        <p:spPr>
          <a:xfrm>
            <a:off x="9874" y="3543490"/>
            <a:ext cx="8517507" cy="2031325"/>
          </a:xfrm>
          <a:prstGeom prst="rect">
            <a:avLst/>
          </a:prstGeom>
        </p:spPr>
        <p:txBody>
          <a:bodyPr wrap="square">
            <a:spAutoFit/>
          </a:bodyPr>
          <a:lstStyle/>
          <a:p>
            <a:r>
              <a:rPr lang="en-GB" sz="1400" dirty="0">
                <a:latin typeface="Arial" panose="020B0604020202020204" pitchFamily="34" charset="0"/>
                <a:cs typeface="Arial" panose="020B0604020202020204" pitchFamily="34" charset="0"/>
              </a:rPr>
              <a:t>Swimming is delivered to Years 3, 4 and 5, with each year group completing one full term of swimming lessons at Hazel Grove Leisure Centre (</a:t>
            </a:r>
            <a:r>
              <a:rPr lang="en-GB" sz="1400" dirty="0" err="1">
                <a:latin typeface="Arial" panose="020B0604020202020204" pitchFamily="34" charset="0"/>
                <a:cs typeface="Arial" panose="020B0604020202020204" pitchFamily="34" charset="0"/>
              </a:rPr>
              <a:t>LifeLeisure</a:t>
            </a:r>
            <a:r>
              <a:rPr lang="en-GB" sz="1400" dirty="0">
                <a:latin typeface="Arial" panose="020B0604020202020204" pitchFamily="34" charset="0"/>
                <a:cs typeface="Arial" panose="020B0604020202020204" pitchFamily="34" charset="0"/>
              </a:rPr>
              <a:t>). In line with the redesigned curriculum map, Year 4 swims in Term 1, Year 5 in Term 2, and Year 3 in Term 3.</a:t>
            </a:r>
          </a:p>
          <a:p>
            <a:r>
              <a:rPr lang="en-GB" sz="1400" dirty="0">
                <a:latin typeface="Arial" panose="020B0604020202020204" pitchFamily="34" charset="0"/>
                <a:cs typeface="Arial" panose="020B0604020202020204" pitchFamily="34" charset="0"/>
              </a:rPr>
              <a:t>Sessions are led by a qualified swimming teacher. Class teachers are allocated a higher ability group following initial assessment, and are provided with a lesson plan at the start of each session. Key skills are demonstrated by the swimming teacher throughout.</a:t>
            </a:r>
          </a:p>
          <a:p>
            <a:r>
              <a:rPr lang="en-GB" sz="1400" dirty="0">
                <a:latin typeface="Arial" panose="020B0604020202020204" pitchFamily="34" charset="0"/>
                <a:cs typeface="Arial" panose="020B0604020202020204" pitchFamily="34" charset="0"/>
              </a:rPr>
              <a:t>Teaching assistants are deployed to support lower-ability swimmers, either in the shallow end or small pool as required. Children are assessed against the National Curriculum aim of swimming 25 metres confidently using a variety of strokes.</a:t>
            </a:r>
          </a:p>
        </p:txBody>
      </p:sp>
      <p:sp>
        <p:nvSpPr>
          <p:cNvPr id="6" name="Rectangle 5">
            <a:extLst>
              <a:ext uri="{FF2B5EF4-FFF2-40B4-BE49-F238E27FC236}">
                <a16:creationId xmlns:a16="http://schemas.microsoft.com/office/drawing/2014/main" id="{FD5FE5A1-9654-4691-B5A2-C09F0685B0F7}"/>
              </a:ext>
            </a:extLst>
          </p:cNvPr>
          <p:cNvSpPr/>
          <p:nvPr/>
        </p:nvSpPr>
        <p:spPr>
          <a:xfrm>
            <a:off x="129047" y="2962949"/>
            <a:ext cx="2036135" cy="584775"/>
          </a:xfrm>
          <a:prstGeom prst="rect">
            <a:avLst/>
          </a:prstGeom>
        </p:spPr>
        <p:txBody>
          <a:bodyPr wrap="none">
            <a:spAutoFit/>
          </a:bodyPr>
          <a:lstStyle/>
          <a:p>
            <a:r>
              <a:rPr lang="en-GB" sz="3200" dirty="0">
                <a:solidFill>
                  <a:prstClr val="black"/>
                </a:solidFill>
                <a:ea typeface="+mj-ea"/>
                <a:cs typeface="+mj-cs"/>
              </a:rPr>
              <a:t>Swimming</a:t>
            </a:r>
            <a:endParaRPr lang="en-GB" sz="1600" dirty="0"/>
          </a:p>
        </p:txBody>
      </p:sp>
      <p:pic>
        <p:nvPicPr>
          <p:cNvPr id="10" name="Picture 9">
            <a:extLst>
              <a:ext uri="{FF2B5EF4-FFF2-40B4-BE49-F238E27FC236}">
                <a16:creationId xmlns:a16="http://schemas.microsoft.com/office/drawing/2014/main" id="{E26D9D18-D0F7-45CA-91DB-64197BCFB280}"/>
              </a:ext>
            </a:extLst>
          </p:cNvPr>
          <p:cNvPicPr>
            <a:picLocks noChangeAspect="1"/>
          </p:cNvPicPr>
          <p:nvPr/>
        </p:nvPicPr>
        <p:blipFill>
          <a:blip r:embed="rId4"/>
          <a:stretch>
            <a:fillRect/>
          </a:stretch>
        </p:blipFill>
        <p:spPr>
          <a:xfrm>
            <a:off x="3552512" y="5286625"/>
            <a:ext cx="1353072" cy="1353072"/>
          </a:xfrm>
          <a:prstGeom prst="rect">
            <a:avLst/>
          </a:prstGeom>
        </p:spPr>
      </p:pic>
    </p:spTree>
    <p:extLst>
      <p:ext uri="{BB962C8B-B14F-4D97-AF65-F5344CB8AC3E}">
        <p14:creationId xmlns:p14="http://schemas.microsoft.com/office/powerpoint/2010/main" val="683239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5407" y="1174417"/>
            <a:ext cx="8596668" cy="1320800"/>
          </a:xfrm>
        </p:spPr>
        <p:txBody>
          <a:bodyPr>
            <a:normAutofit/>
          </a:bodyPr>
          <a:lstStyle/>
          <a:p>
            <a:r>
              <a:rPr lang="en-GB" sz="3200" dirty="0">
                <a:solidFill>
                  <a:schemeClr val="tx1"/>
                </a:solidFill>
              </a:rPr>
              <a:t>Competitions and Sports Day</a:t>
            </a:r>
          </a:p>
        </p:txBody>
      </p:sp>
      <p:sp>
        <p:nvSpPr>
          <p:cNvPr id="3" name="Content Placeholder 2"/>
          <p:cNvSpPr>
            <a:spLocks noGrp="1"/>
          </p:cNvSpPr>
          <p:nvPr>
            <p:ph idx="1"/>
          </p:nvPr>
        </p:nvSpPr>
        <p:spPr>
          <a:xfrm>
            <a:off x="677334" y="2153557"/>
            <a:ext cx="8596668" cy="2550885"/>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The school football team competes in local area fixtures and leagues, providing children with regular experience of competitive sport and representing their school. There is an ambition to broaden competitive opportunities further — including intra-school competitions and inter-school festivals across a wider range of sports — and this will be developed in collaboration with Kickstart, informed by pupil voice findings.</a:t>
            </a:r>
          </a:p>
          <a:p>
            <a:pPr marL="0" indent="0" algn="ctr">
              <a:buNone/>
            </a:pPr>
            <a:r>
              <a:rPr lang="en-GB" sz="1400" dirty="0">
                <a:solidFill>
                  <a:schemeClr val="tx1"/>
                </a:solidFill>
                <a:latin typeface="Arial" panose="020B0604020202020204" pitchFamily="34" charset="0"/>
                <a:cs typeface="Arial" panose="020B0604020202020204" pitchFamily="34" charset="0"/>
              </a:rPr>
              <a:t>Sports Day has been significantly revamped in recent years, developed in collaboration with Kickstart. The event now offers a broader range of activities to increase pupil engagement and ensure greater inclusivity. A staggered approach has been introduced to allow for full parental involvement and to create a less overwhelming experience for children.</a:t>
            </a:r>
          </a:p>
          <a:p>
            <a:pPr marL="0" indent="0" algn="ctr">
              <a:buNone/>
            </a:pPr>
            <a:r>
              <a:rPr lang="en-GB" sz="1400" dirty="0">
                <a:solidFill>
                  <a:schemeClr val="tx1"/>
                </a:solidFill>
                <a:latin typeface="Arial" panose="020B0604020202020204" pitchFamily="34" charset="0"/>
                <a:cs typeface="Arial" panose="020B0604020202020204" pitchFamily="34" charset="0"/>
              </a:rPr>
              <a:t>Events on Sports Day are actively supported by teaching in lesson time, ensuring children arrive prepared and confident. After-school clubs led by Kickstart also contribute to Sports Day content (e.g. archery), giving children additional opportunities to develop and showcase their skills in a competitive but supportive environment.</a:t>
            </a:r>
          </a:p>
        </p:txBody>
      </p:sp>
      <p:pic>
        <p:nvPicPr>
          <p:cNvPr id="5" name="Picture 4"/>
          <p:cNvPicPr>
            <a:picLocks noChangeAspect="1"/>
          </p:cNvPicPr>
          <p:nvPr/>
        </p:nvPicPr>
        <p:blipFill>
          <a:blip r:embed="rId2"/>
          <a:stretch>
            <a:fillRect/>
          </a:stretch>
        </p:blipFill>
        <p:spPr>
          <a:xfrm>
            <a:off x="8252913" y="246330"/>
            <a:ext cx="1274174" cy="1158340"/>
          </a:xfrm>
          <a:prstGeom prst="rect">
            <a:avLst/>
          </a:prstGeom>
        </p:spPr>
      </p:pic>
      <p:sp>
        <p:nvSpPr>
          <p:cNvPr id="8" name="Rectangle 7"/>
          <p:cNvSpPr/>
          <p:nvPr/>
        </p:nvSpPr>
        <p:spPr>
          <a:xfrm>
            <a:off x="0" y="0"/>
            <a:ext cx="2918556" cy="523220"/>
          </a:xfrm>
          <a:prstGeom prst="rect">
            <a:avLst/>
          </a:prstGeom>
        </p:spPr>
        <p:txBody>
          <a:bodyPr wrap="none">
            <a:spAutoFit/>
          </a:bodyPr>
          <a:lstStyle/>
          <a:p>
            <a:r>
              <a:rPr lang="en-GB" sz="2800" dirty="0">
                <a:solidFill>
                  <a:srgbClr val="92278F"/>
                </a:solidFill>
                <a:ea typeface="+mj-ea"/>
                <a:cs typeface="+mj-cs"/>
              </a:rPr>
              <a:t>IMPLEMENTATION</a:t>
            </a:r>
            <a:endParaRPr lang="en-GB" sz="1400" dirty="0"/>
          </a:p>
        </p:txBody>
      </p:sp>
    </p:spTree>
    <p:extLst>
      <p:ext uri="{BB962C8B-B14F-4D97-AF65-F5344CB8AC3E}">
        <p14:creationId xmlns:p14="http://schemas.microsoft.com/office/powerpoint/2010/main" val="1992800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1"/>
                </a:solidFill>
              </a:rPr>
              <a:t>Knowledge and Skills prior to KS1</a:t>
            </a:r>
          </a:p>
        </p:txBody>
      </p:sp>
      <p:sp>
        <p:nvSpPr>
          <p:cNvPr id="3" name="Content Placeholder 2"/>
          <p:cNvSpPr>
            <a:spLocks noGrp="1"/>
          </p:cNvSpPr>
          <p:nvPr>
            <p:ph idx="1"/>
          </p:nvPr>
        </p:nvSpPr>
        <p:spPr>
          <a:xfrm>
            <a:off x="677334" y="1404670"/>
            <a:ext cx="8596668" cy="2550885"/>
          </a:xfrm>
        </p:spPr>
        <p:txBody>
          <a:bodyPr>
            <a:noAutofit/>
          </a:bodyPr>
          <a:lstStyle/>
          <a:p>
            <a:pPr marL="0" indent="0" algn="ctr">
              <a:buNone/>
            </a:pPr>
            <a:r>
              <a:rPr lang="en-GB" sz="1400" dirty="0">
                <a:latin typeface="Arial" panose="020B0604020202020204" pitchFamily="34" charset="0"/>
                <a:cs typeface="Arial" panose="020B0604020202020204" pitchFamily="34" charset="0"/>
              </a:rPr>
              <a:t>Physical development in the Early years is a Prime area of learning and as such is evident across all our provision, both indoors and outdoors. All staff are aware that throughout children's physical development, gross and fine motor experiences develop incrementally and our provision is planned to cater for this. It starts with sensory explorations and the development of a child's strength and coordination and builds as they gain more control. The EYFS Physical development framework (2021) now focuses on moving and handling and has designated separate goals for the development of gross motor skills and fine motor skills. At </a:t>
            </a:r>
            <a:r>
              <a:rPr lang="en-GB" sz="1400" dirty="0" err="1">
                <a:latin typeface="Arial" panose="020B0604020202020204" pitchFamily="34" charset="0"/>
                <a:cs typeface="Arial" panose="020B0604020202020204" pitchFamily="34" charset="0"/>
              </a:rPr>
              <a:t>Torkington</a:t>
            </a:r>
            <a:r>
              <a:rPr lang="en-GB" sz="1400" dirty="0">
                <a:latin typeface="Arial" panose="020B0604020202020204" pitchFamily="34" charset="0"/>
                <a:cs typeface="Arial" panose="020B0604020202020204" pitchFamily="34" charset="0"/>
              </a:rPr>
              <a:t>, we believe strongly in the importance of developing these skills and giving children daily opportunities to gain strength and coordination that will build over time to aid writing. </a:t>
            </a:r>
          </a:p>
          <a:p>
            <a:pPr marL="0" indent="0" algn="ctr">
              <a:buNone/>
            </a:pPr>
            <a:r>
              <a:rPr lang="en-GB" sz="1400" dirty="0">
                <a:latin typeface="Arial" panose="020B0604020202020204" pitchFamily="34" charset="0"/>
                <a:cs typeface="Arial" panose="020B0604020202020204" pitchFamily="34" charset="0"/>
              </a:rPr>
              <a:t> Enabling children to refine their fine and gross motor skills promotes their independence and equips children with the skills they need to progress within the other areas of learning and development. Across the continuous provision there are always opportunities for the children to develop both fine and gross motor skills. For example, outside the children have large blocks to lift and transport, brushes varying in size that require a range of physical skills to control, scarves to dance with, chalk to mark make, jugs to pour etc. Inside the children always have access to dough, threading, scissors, mark making equipment etc. Staff also plan carefully for the children's next steps and provide activities to build on prior learning. By using a range of continuous provision and individualized learning adults can support children to develop their core strength, stability, balance, spatial awareness, coordination and agility. Being outdoors is essential in the early years and at </a:t>
            </a:r>
            <a:r>
              <a:rPr lang="en-GB" sz="1400" dirty="0" err="1">
                <a:latin typeface="Arial" panose="020B0604020202020204" pitchFamily="34" charset="0"/>
                <a:cs typeface="Arial" panose="020B0604020202020204" pitchFamily="34" charset="0"/>
              </a:rPr>
              <a:t>Torkington</a:t>
            </a:r>
            <a:r>
              <a:rPr lang="en-GB" sz="1400" dirty="0">
                <a:latin typeface="Arial" panose="020B0604020202020204" pitchFamily="34" charset="0"/>
                <a:cs typeface="Arial" panose="020B0604020202020204" pitchFamily="34" charset="0"/>
              </a:rPr>
              <a:t> this is given high priority. Children are given extended periods of time where they can be outdoors and have a range of resources they can access independently. Being outside gives the children freedom and autonomy to move in ways that may not be possible indoors, and gives children an opportunity to do things on a larger scale</a:t>
            </a:r>
            <a:endParaRPr lang="en-GB" sz="1400" dirty="0">
              <a:solidFill>
                <a:schemeClr val="tx1"/>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stretch>
            <a:fillRect/>
          </a:stretch>
        </p:blipFill>
        <p:spPr>
          <a:xfrm>
            <a:off x="8252913" y="246330"/>
            <a:ext cx="1274174" cy="1158340"/>
          </a:xfrm>
          <a:prstGeom prst="rect">
            <a:avLst/>
          </a:prstGeom>
        </p:spPr>
      </p:pic>
      <p:sp>
        <p:nvSpPr>
          <p:cNvPr id="8" name="Rectangle 7"/>
          <p:cNvSpPr/>
          <p:nvPr/>
        </p:nvSpPr>
        <p:spPr>
          <a:xfrm>
            <a:off x="0" y="0"/>
            <a:ext cx="2918556" cy="523220"/>
          </a:xfrm>
          <a:prstGeom prst="rect">
            <a:avLst/>
          </a:prstGeom>
        </p:spPr>
        <p:txBody>
          <a:bodyPr wrap="none">
            <a:spAutoFit/>
          </a:bodyPr>
          <a:lstStyle/>
          <a:p>
            <a:r>
              <a:rPr lang="en-GB" sz="2800" dirty="0">
                <a:solidFill>
                  <a:srgbClr val="92278F"/>
                </a:solidFill>
                <a:ea typeface="+mj-ea"/>
                <a:cs typeface="+mj-cs"/>
              </a:rPr>
              <a:t>IMPLEMENTATION</a:t>
            </a:r>
            <a:endParaRPr lang="en-GB" sz="1400" dirty="0"/>
          </a:p>
        </p:txBody>
      </p:sp>
    </p:spTree>
    <p:extLst>
      <p:ext uri="{BB962C8B-B14F-4D97-AF65-F5344CB8AC3E}">
        <p14:creationId xmlns:p14="http://schemas.microsoft.com/office/powerpoint/2010/main" val="4050022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16" y="145525"/>
            <a:ext cx="8596668" cy="1320800"/>
          </a:xfrm>
        </p:spPr>
        <p:txBody>
          <a:bodyPr/>
          <a:lstStyle/>
          <a:p>
            <a:r>
              <a:rPr lang="en-GB" dirty="0"/>
              <a:t>IMPACT</a:t>
            </a:r>
          </a:p>
        </p:txBody>
      </p:sp>
      <p:sp>
        <p:nvSpPr>
          <p:cNvPr id="3" name="Content Placeholder 2"/>
          <p:cNvSpPr>
            <a:spLocks noGrp="1"/>
          </p:cNvSpPr>
          <p:nvPr>
            <p:ph idx="1"/>
          </p:nvPr>
        </p:nvSpPr>
        <p:spPr>
          <a:xfrm>
            <a:off x="244619" y="694538"/>
            <a:ext cx="8596668" cy="3880773"/>
          </a:xfrm>
        </p:spPr>
        <p:txBody>
          <a:bodyPr>
            <a:noAutofit/>
          </a:bodyPr>
          <a:lstStyle/>
          <a:p>
            <a:pPr marL="0" indent="0" algn="ctr">
              <a:buNone/>
            </a:pPr>
            <a:r>
              <a:rPr lang="en-GB" sz="1400" dirty="0">
                <a:solidFill>
                  <a:schemeClr val="tx1"/>
                </a:solidFill>
                <a:latin typeface="Arial" panose="020B0604020202020204" pitchFamily="34" charset="0"/>
                <a:cs typeface="Arial" panose="020B0604020202020204" pitchFamily="34" charset="0"/>
              </a:rPr>
              <a:t>PE at Torkington has a clear and positive impact on children across the school. Children are happy, confident, and actively engaged in a broad and ambitious curriculum that develops them not just as athletes, but as physically educated young people.</a:t>
            </a:r>
          </a:p>
          <a:p>
            <a:pPr marL="0" indent="0" algn="ctr">
              <a:buNone/>
            </a:pPr>
            <a:r>
              <a:rPr lang="en-GB" sz="1400" dirty="0">
                <a:solidFill>
                  <a:schemeClr val="tx1"/>
                </a:solidFill>
                <a:latin typeface="Arial" panose="020B0604020202020204" pitchFamily="34" charset="0"/>
                <a:cs typeface="Arial" panose="020B0604020202020204" pitchFamily="34" charset="0"/>
              </a:rPr>
              <a:t>The shift to physical education — rather than simply physical activity — means children are developing knowledge and understanding alongside physical skills. They are increasingly able to talk about what they are learning, why it matters, and how their skills build year on year. This deeper understanding is a key measure of the curriculum’s impact.</a:t>
            </a:r>
          </a:p>
          <a:p>
            <a:pPr marL="0" indent="0" algn="ctr">
              <a:buNone/>
            </a:pPr>
            <a:r>
              <a:rPr lang="en-GB" sz="1400" dirty="0">
                <a:solidFill>
                  <a:schemeClr val="tx1"/>
                </a:solidFill>
                <a:latin typeface="Arial" panose="020B0604020202020204" pitchFamily="34" charset="0"/>
                <a:cs typeface="Arial" panose="020B0604020202020204" pitchFamily="34" charset="0"/>
              </a:rPr>
              <a:t>Staff confidence in delivering PE is high across all key stages. Teaching staff deliver PE regularly and with clear subject knowledge, supported by strong CPD provision from Kickstart. Children respond well to the quality of teaching and are consistently well-engaged across all areas of the curriculum.</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The redesigned curriculum — with its longer units and focus on revisiting key skills — is allowing children to develop genuine depth in their learning. Progressive skill development from EYFS to Year 6 ensures that children build on prior knowledge and arrive at each new stage well-prepared.</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Participation levels are strong, with children regularly seen engaged and active in PE lessons. The range of sports on offer — including rugby, OAA, gymnastics, dance, swimming, football, rounders and cricket — ensures broad engagement and caters to a wide variety of interests and strengths.</a:t>
            </a:r>
          </a:p>
          <a:p>
            <a:pPr marL="0" lvl="0" indent="0" algn="ctr">
              <a:buClr>
                <a:srgbClr val="92278F"/>
              </a:buClr>
              <a:buNone/>
            </a:pPr>
            <a:r>
              <a:rPr lang="en-GB" sz="1400" dirty="0">
                <a:solidFill>
                  <a:prstClr val="black"/>
                </a:solidFill>
                <a:latin typeface="Arial" panose="020B0604020202020204" pitchFamily="34" charset="0"/>
                <a:cs typeface="Arial" panose="020B0604020202020204" pitchFamily="34" charset="0"/>
              </a:rPr>
              <a:t>Children take part in competitive opportunities including school football fixtures and leagues. The revamped Sports Day provides all children with the chance to perform, compete, and celebrate their achievements. We aspire for every child to leave </a:t>
            </a:r>
            <a:r>
              <a:rPr lang="en-GB" sz="1400" dirty="0" err="1">
                <a:solidFill>
                  <a:prstClr val="black"/>
                </a:solidFill>
                <a:latin typeface="Arial" panose="020B0604020202020204" pitchFamily="34" charset="0"/>
                <a:cs typeface="Arial" panose="020B0604020202020204" pitchFamily="34" charset="0"/>
              </a:rPr>
              <a:t>Torkington</a:t>
            </a:r>
            <a:r>
              <a:rPr lang="en-GB" sz="1400" dirty="0">
                <a:solidFill>
                  <a:prstClr val="black"/>
                </a:solidFill>
                <a:latin typeface="Arial" panose="020B0604020202020204" pitchFamily="34" charset="0"/>
                <a:cs typeface="Arial" panose="020B0604020202020204" pitchFamily="34" charset="0"/>
              </a:rPr>
              <a:t> with a love of sport and the confidence to remain physically active throughout their lives</a:t>
            </a:r>
            <a:endParaRPr lang="en-GB" sz="1400"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0494871" y="226755"/>
            <a:ext cx="1274174" cy="1158340"/>
          </a:xfrm>
          <a:prstGeom prst="rect">
            <a:avLst/>
          </a:prstGeom>
        </p:spPr>
      </p:pic>
      <p:pic>
        <p:nvPicPr>
          <p:cNvPr id="5" name="Picture 4"/>
          <p:cNvPicPr>
            <a:picLocks noChangeAspect="1"/>
          </p:cNvPicPr>
          <p:nvPr/>
        </p:nvPicPr>
        <p:blipFill>
          <a:blip r:embed="rId3"/>
          <a:stretch>
            <a:fillRect/>
          </a:stretch>
        </p:blipFill>
        <p:spPr>
          <a:xfrm>
            <a:off x="3568034" y="6271551"/>
            <a:ext cx="3633531" cy="188992"/>
          </a:xfrm>
          <a:prstGeom prst="rect">
            <a:avLst/>
          </a:prstGeom>
        </p:spPr>
      </p:pic>
    </p:spTree>
    <p:extLst>
      <p:ext uri="{BB962C8B-B14F-4D97-AF65-F5344CB8AC3E}">
        <p14:creationId xmlns:p14="http://schemas.microsoft.com/office/powerpoint/2010/main" val="732980102"/>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588</TotalTime>
  <Words>1954</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PowerPoint Presentation</vt:lpstr>
      <vt:lpstr>INTENT</vt:lpstr>
      <vt:lpstr>IMPLEMENTATION</vt:lpstr>
      <vt:lpstr>Whole School PE Progression</vt:lpstr>
      <vt:lpstr>Get Set 4 PE</vt:lpstr>
      <vt:lpstr>Whole School PE Progression</vt:lpstr>
      <vt:lpstr>Competitions and Sports Day</vt:lpstr>
      <vt:lpstr>Knowledge and Skills prior to KS1</vt:lpstr>
      <vt:lpstr>IMPACT</vt:lpstr>
      <vt:lpstr>IMPACT – PUPIL VOICE</vt:lpstr>
    </vt:vector>
  </TitlesOfParts>
  <Company>RM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Astall</dc:creator>
  <cp:lastModifiedBy>Miss Astall</cp:lastModifiedBy>
  <cp:revision>69</cp:revision>
  <dcterms:created xsi:type="dcterms:W3CDTF">2021-11-09T09:08:20Z</dcterms:created>
  <dcterms:modified xsi:type="dcterms:W3CDTF">2026-04-30T12:35:33Z</dcterms:modified>
</cp:coreProperties>
</file>