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1"/>
  </p:sldMasterIdLst>
  <p:notesMasterIdLst>
    <p:notesMasterId r:id="rId51"/>
  </p:notesMasterIdLst>
  <p:handoutMasterIdLst>
    <p:handoutMasterId r:id="rId52"/>
  </p:handoutMasterIdLst>
  <p:sldIdLst>
    <p:sldId id="259" r:id="rId2"/>
    <p:sldId id="316" r:id="rId3"/>
    <p:sldId id="318" r:id="rId4"/>
    <p:sldId id="324" r:id="rId5"/>
    <p:sldId id="323" r:id="rId6"/>
    <p:sldId id="321" r:id="rId7"/>
    <p:sldId id="322" r:id="rId8"/>
    <p:sldId id="264" r:id="rId9"/>
    <p:sldId id="262" r:id="rId10"/>
    <p:sldId id="294" r:id="rId11"/>
    <p:sldId id="319" r:id="rId12"/>
    <p:sldId id="320" r:id="rId13"/>
    <p:sldId id="317" r:id="rId14"/>
    <p:sldId id="295" r:id="rId15"/>
    <p:sldId id="296" r:id="rId16"/>
    <p:sldId id="299" r:id="rId17"/>
    <p:sldId id="300" r:id="rId18"/>
    <p:sldId id="301" r:id="rId19"/>
    <p:sldId id="302" r:id="rId20"/>
    <p:sldId id="303" r:id="rId21"/>
    <p:sldId id="271" r:id="rId22"/>
    <p:sldId id="293" r:id="rId23"/>
    <p:sldId id="282" r:id="rId24"/>
    <p:sldId id="305" r:id="rId25"/>
    <p:sldId id="306" r:id="rId26"/>
    <p:sldId id="304" r:id="rId27"/>
    <p:sldId id="287" r:id="rId28"/>
    <p:sldId id="297" r:id="rId29"/>
    <p:sldId id="298" r:id="rId30"/>
    <p:sldId id="315" r:id="rId31"/>
    <p:sldId id="307" r:id="rId32"/>
    <p:sldId id="329" r:id="rId33"/>
    <p:sldId id="331" r:id="rId34"/>
    <p:sldId id="332" r:id="rId35"/>
    <p:sldId id="333" r:id="rId36"/>
    <p:sldId id="334" r:id="rId37"/>
    <p:sldId id="335" r:id="rId38"/>
    <p:sldId id="336" r:id="rId39"/>
    <p:sldId id="339" r:id="rId40"/>
    <p:sldId id="327" r:id="rId41"/>
    <p:sldId id="338" r:id="rId42"/>
    <p:sldId id="309" r:id="rId43"/>
    <p:sldId id="308" r:id="rId44"/>
    <p:sldId id="310" r:id="rId45"/>
    <p:sldId id="311" r:id="rId46"/>
    <p:sldId id="312" r:id="rId47"/>
    <p:sldId id="325" r:id="rId48"/>
    <p:sldId id="326" r:id="rId49"/>
    <p:sldId id="337" r:id="rId5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94660"/>
  </p:normalViewPr>
  <p:slideViewPr>
    <p:cSldViewPr snapToGrid="0">
      <p:cViewPr>
        <p:scale>
          <a:sx n="50" d="100"/>
          <a:sy n="50" d="100"/>
        </p:scale>
        <p:origin x="127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0F10D73-E005-474E-BF61-B96661CC1378}" type="datetimeFigureOut">
              <a:rPr lang="en-GB" smtClean="0"/>
              <a:t>26/10/2022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24BA426-8AA1-47A5-BA27-79DA838C9847}" type="slidenum">
              <a:rPr lang="en-GB" smtClean="0"/>
              <a:t>‹#›</a:t>
            </a:fld>
            <a:endParaRPr lang="en-GB"/>
          </a:p>
        </p:txBody>
      </p:sp>
    </p:spTree>
    <p:extLst>
      <p:ext uri="{BB962C8B-B14F-4D97-AF65-F5344CB8AC3E}">
        <p14:creationId xmlns:p14="http://schemas.microsoft.com/office/powerpoint/2010/main" val="3198966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3AFA211-792C-4231-A557-300F051BFE6E}" type="datetimeFigureOut">
              <a:rPr lang="en-GB" smtClean="0"/>
              <a:t>26/10/2022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8FCB6CD-1581-4037-B9CB-6079C68B6127}" type="slidenum">
              <a:rPr lang="en-GB" smtClean="0"/>
              <a:t>‹#›</a:t>
            </a:fld>
            <a:endParaRPr lang="en-GB"/>
          </a:p>
        </p:txBody>
      </p:sp>
    </p:spTree>
    <p:extLst>
      <p:ext uri="{BB962C8B-B14F-4D97-AF65-F5344CB8AC3E}">
        <p14:creationId xmlns:p14="http://schemas.microsoft.com/office/powerpoint/2010/main" val="190283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FCB6CD-1581-4037-B9CB-6079C68B6127}" type="slidenum">
              <a:rPr lang="en-GB" smtClean="0"/>
              <a:t>9</a:t>
            </a:fld>
            <a:endParaRPr lang="en-GB"/>
          </a:p>
        </p:txBody>
      </p:sp>
    </p:spTree>
    <p:extLst>
      <p:ext uri="{BB962C8B-B14F-4D97-AF65-F5344CB8AC3E}">
        <p14:creationId xmlns:p14="http://schemas.microsoft.com/office/powerpoint/2010/main" val="417854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video – just telling her didn’t work, she needs to opportunity to figure it out for herself.</a:t>
            </a:r>
            <a:endParaRPr lang="en-GB" dirty="0"/>
          </a:p>
        </p:txBody>
      </p:sp>
      <p:sp>
        <p:nvSpPr>
          <p:cNvPr id="4" name="Slide Number Placeholder 3"/>
          <p:cNvSpPr>
            <a:spLocks noGrp="1"/>
          </p:cNvSpPr>
          <p:nvPr>
            <p:ph type="sldNum" sz="quarter" idx="5"/>
          </p:nvPr>
        </p:nvSpPr>
        <p:spPr/>
        <p:txBody>
          <a:bodyPr/>
          <a:lstStyle/>
          <a:p>
            <a:fld id="{D8FCB6CD-1581-4037-B9CB-6079C68B6127}" type="slidenum">
              <a:rPr lang="en-GB" smtClean="0"/>
              <a:t>16</a:t>
            </a:fld>
            <a:endParaRPr lang="en-GB"/>
          </a:p>
        </p:txBody>
      </p:sp>
    </p:spTree>
    <p:extLst>
      <p:ext uri="{BB962C8B-B14F-4D97-AF65-F5344CB8AC3E}">
        <p14:creationId xmlns:p14="http://schemas.microsoft.com/office/powerpoint/2010/main" val="278197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CDC89CC-4452-45D4-A8B7-7BBCB3E7829B}" type="datetimeFigureOut">
              <a:rPr lang="en-GB" smtClean="0"/>
              <a:t>26/10/2022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4B1A4-DECE-4658-B2B3-208B6E53DE0B}"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01795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C89CC-4452-45D4-A8B7-7BBCB3E7829B}" type="datetimeFigureOut">
              <a:rPr lang="en-GB" smtClean="0"/>
              <a:t>26/10/2022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12431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C89CC-4452-45D4-A8B7-7BBCB3E7829B}" type="datetimeFigureOut">
              <a:rPr lang="en-GB" smtClean="0"/>
              <a:t>26/10/2022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4B1A4-DECE-4658-B2B3-208B6E53DE0B}"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05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C89CC-4452-45D4-A8B7-7BBCB3E7829B}" type="datetimeFigureOut">
              <a:rPr lang="en-GB" smtClean="0"/>
              <a:t>26/10/2022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410922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DC89CC-4452-45D4-A8B7-7BBCB3E7829B}" type="datetimeFigureOut">
              <a:rPr lang="en-GB" smtClean="0"/>
              <a:t>26/10/2022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4B1A4-DECE-4658-B2B3-208B6E53DE0B}"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26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DC89CC-4452-45D4-A8B7-7BBCB3E7829B}" type="datetimeFigureOut">
              <a:rPr lang="en-GB" smtClean="0"/>
              <a:t>26/10/2022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320237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DC89CC-4452-45D4-A8B7-7BBCB3E7829B}" type="datetimeFigureOut">
              <a:rPr lang="en-GB" smtClean="0"/>
              <a:t>26/10/2022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22491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DC89CC-4452-45D4-A8B7-7BBCB3E7829B}" type="datetimeFigureOut">
              <a:rPr lang="en-GB" smtClean="0"/>
              <a:t>26/10/2022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268227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C89CC-4452-45D4-A8B7-7BBCB3E7829B}" type="datetimeFigureOut">
              <a:rPr lang="en-GB" smtClean="0"/>
              <a:t>26/10/2022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11101403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DC89CC-4452-45D4-A8B7-7BBCB3E7829B}" type="datetimeFigureOut">
              <a:rPr lang="en-GB" smtClean="0"/>
              <a:t>26/10/2022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4B1A4-DECE-4658-B2B3-208B6E53DE0B}" type="slidenum">
              <a:rPr lang="en-GB" smtClean="0"/>
              <a:t>‹#›</a:t>
            </a:fld>
            <a:endParaRPr lang="en-GB"/>
          </a:p>
        </p:txBody>
      </p:sp>
    </p:spTree>
    <p:extLst>
      <p:ext uri="{BB962C8B-B14F-4D97-AF65-F5344CB8AC3E}">
        <p14:creationId xmlns:p14="http://schemas.microsoft.com/office/powerpoint/2010/main" val="2594683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DC89CC-4452-45D4-A8B7-7BBCB3E7829B}" type="datetimeFigureOut">
              <a:rPr lang="en-GB" smtClean="0"/>
              <a:t>26/10/2022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4B1A4-DECE-4658-B2B3-208B6E53DE0B}"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570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CDC89CC-4452-45D4-A8B7-7BBCB3E7829B}" type="datetimeFigureOut">
              <a:rPr lang="en-GB" smtClean="0"/>
              <a:t>26/10/2022</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474B1A4-DECE-4658-B2B3-208B6E53DE0B}"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79656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tUPKekDY7M" TargetMode="External"/><Relationship Id="rId2" Type="http://schemas.openxmlformats.org/officeDocument/2006/relationships/slideLayout" Target="../slideLayouts/slideLayout1.xml"/><Relationship Id="rId1" Type="http://schemas.openxmlformats.org/officeDocument/2006/relationships/video" Target="https://www.youtube.com/embed/ZtUPKekDY7M" TargetMode="Externa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maths parent workshop</a:t>
            </a:r>
          </a:p>
        </p:txBody>
      </p:sp>
      <p:sp>
        <p:nvSpPr>
          <p:cNvPr id="3" name="Subtitle 2"/>
          <p:cNvSpPr>
            <a:spLocks noGrp="1"/>
          </p:cNvSpPr>
          <p:nvPr>
            <p:ph type="subTitle" idx="1"/>
          </p:nvPr>
        </p:nvSpPr>
        <p:spPr>
          <a:xfrm>
            <a:off x="16862502" y="10754512"/>
            <a:ext cx="3200400" cy="1463040"/>
          </a:xfrm>
        </p:spPr>
        <p:txBody>
          <a:bodyPr/>
          <a:lstStyle/>
          <a:p>
            <a:endParaRPr lang="en-GB" dirty="0"/>
          </a:p>
        </p:txBody>
      </p:sp>
      <p:pic>
        <p:nvPicPr>
          <p:cNvPr id="1026" name="Picture 2" descr="Image result for tork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828" y="5058342"/>
            <a:ext cx="1307636" cy="11907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les tool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2590" y="4875752"/>
            <a:ext cx="1567676" cy="163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095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4960137"/>
            <a:ext cx="10941269" cy="1463040"/>
          </a:xfrm>
        </p:spPr>
        <p:txBody>
          <a:bodyPr>
            <a:normAutofit fontScale="90000"/>
          </a:bodyPr>
          <a:lstStyle/>
          <a:p>
            <a:pPr algn="ctr"/>
            <a:r>
              <a:rPr lang="en-GB" sz="4000" dirty="0"/>
              <a:t>Children learn from being giving the chance to explore maths and mathematical experiences, not from being told the answer.</a:t>
            </a:r>
            <a:br>
              <a:rPr lang="en-GB" dirty="0"/>
            </a:br>
            <a:r>
              <a:rPr lang="en-GB" sz="2200" dirty="0">
                <a:hlinkClick r:id="rId3"/>
              </a:rPr>
              <a:t>https://www.youtube.com/watch?v=ZtUPKekDY7M</a:t>
            </a:r>
            <a:br>
              <a:rPr lang="en-GB" dirty="0"/>
            </a:br>
            <a:r>
              <a:rPr lang="en-GB" dirty="0"/>
              <a:t> </a:t>
            </a:r>
          </a:p>
        </p:txBody>
      </p:sp>
      <p:pic>
        <p:nvPicPr>
          <p:cNvPr id="4" name="ZtUPKekDY7M"/>
          <p:cNvPicPr>
            <a:picLocks noRot="1" noChangeAspect="1"/>
          </p:cNvPicPr>
          <p:nvPr>
            <a:videoFile r:link="rId1"/>
          </p:nvPr>
        </p:nvPicPr>
        <p:blipFill>
          <a:blip r:embed="rId4"/>
          <a:stretch>
            <a:fillRect/>
          </a:stretch>
        </p:blipFill>
        <p:spPr>
          <a:xfrm>
            <a:off x="2860437" y="575606"/>
            <a:ext cx="6134792" cy="3317903"/>
          </a:xfrm>
          <a:prstGeom prst="rect">
            <a:avLst/>
          </a:prstGeom>
        </p:spPr>
      </p:pic>
    </p:spTree>
    <p:extLst>
      <p:ext uri="{BB962C8B-B14F-4D97-AF65-F5344CB8AC3E}">
        <p14:creationId xmlns:p14="http://schemas.microsoft.com/office/powerpoint/2010/main" val="2259003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dirty="0"/>
              <a:t>Predictors of Mathematical success in the Early Years</a:t>
            </a:r>
            <a:endParaRPr lang="en-GB" dirty="0"/>
          </a:p>
        </p:txBody>
      </p:sp>
      <p:sp>
        <p:nvSpPr>
          <p:cNvPr id="3" name="Content Placeholder 2"/>
          <p:cNvSpPr>
            <a:spLocks noGrp="1"/>
          </p:cNvSpPr>
          <p:nvPr>
            <p:ph idx="1"/>
          </p:nvPr>
        </p:nvSpPr>
        <p:spPr/>
        <p:txBody>
          <a:bodyPr/>
          <a:lstStyle/>
          <a:p>
            <a:r>
              <a:rPr lang="en-GB" sz="2400" dirty="0">
                <a:solidFill>
                  <a:schemeClr val="accent1">
                    <a:lumMod val="75000"/>
                  </a:schemeClr>
                </a:solidFill>
              </a:rPr>
              <a:t>A large scale study of pre-school experiences (Sammons et al 2002, </a:t>
            </a:r>
            <a:r>
              <a:rPr lang="en-GB" sz="2400" dirty="0" err="1">
                <a:solidFill>
                  <a:schemeClr val="accent1">
                    <a:lumMod val="75000"/>
                  </a:schemeClr>
                </a:solidFill>
              </a:rPr>
              <a:t>Siraj</a:t>
            </a:r>
            <a:r>
              <a:rPr lang="en-GB" sz="2400" dirty="0">
                <a:solidFill>
                  <a:schemeClr val="accent1">
                    <a:lumMod val="75000"/>
                  </a:schemeClr>
                </a:solidFill>
              </a:rPr>
              <a:t>-Blatchford et al 2002) found two key factors which predict progress:</a:t>
            </a:r>
          </a:p>
          <a:p>
            <a:pPr marL="342900" indent="-342900">
              <a:buFont typeface="Arial" panose="020B0604020202020204" pitchFamily="34" charset="0"/>
              <a:buChar char="•"/>
            </a:pPr>
            <a:r>
              <a:rPr lang="en-GB" sz="2400" b="1" dirty="0">
                <a:solidFill>
                  <a:schemeClr val="accent1">
                    <a:lumMod val="75000"/>
                  </a:schemeClr>
                </a:solidFill>
              </a:rPr>
              <a:t>parents providing a home learning environment</a:t>
            </a:r>
            <a:r>
              <a:rPr lang="en-GB" sz="2400" dirty="0">
                <a:solidFill>
                  <a:schemeClr val="accent1">
                    <a:lumMod val="75000"/>
                  </a:schemeClr>
                </a:solidFill>
              </a:rPr>
              <a:t>, where, for instance, children were encouraged to paint, draw and play with letters and numbers</a:t>
            </a:r>
          </a:p>
          <a:p>
            <a:pPr>
              <a:buFont typeface="Arial" panose="020B0604020202020204" pitchFamily="34" charset="0"/>
              <a:buChar char="•"/>
            </a:pPr>
            <a:r>
              <a:rPr lang="en-GB" sz="2400" b="1" dirty="0">
                <a:solidFill>
                  <a:schemeClr val="accent1">
                    <a:lumMod val="75000"/>
                  </a:schemeClr>
                </a:solidFill>
              </a:rPr>
              <a:t>pre-school settings providing adult-led mathematics focused activities</a:t>
            </a:r>
            <a:r>
              <a:rPr lang="en-GB" sz="2400" dirty="0">
                <a:solidFill>
                  <a:schemeClr val="accent1">
                    <a:lumMod val="75000"/>
                  </a:schemeClr>
                </a:solidFill>
              </a:rPr>
              <a:t>, such as number rhymes and games, alongside independent play</a:t>
            </a:r>
          </a:p>
          <a:p>
            <a:r>
              <a:rPr lang="en-GB" sz="2400" dirty="0">
                <a:solidFill>
                  <a:schemeClr val="accent1">
                    <a:lumMod val="75000"/>
                  </a:schemeClr>
                </a:solidFill>
              </a:rPr>
              <a:t>Research also tells us that developing young children’s </a:t>
            </a:r>
            <a:r>
              <a:rPr lang="en-GB" sz="2400" b="1" dirty="0">
                <a:solidFill>
                  <a:schemeClr val="accent1">
                    <a:lumMod val="75000"/>
                  </a:schemeClr>
                </a:solidFill>
              </a:rPr>
              <a:t>number sense </a:t>
            </a:r>
            <a:r>
              <a:rPr lang="en-GB" sz="2400" dirty="0">
                <a:solidFill>
                  <a:schemeClr val="accent1">
                    <a:lumMod val="75000"/>
                  </a:schemeClr>
                </a:solidFill>
              </a:rPr>
              <a:t>is key to mathematical success. This includes understanding numbers and number relationships in order to solve mathematical problems. </a:t>
            </a:r>
          </a:p>
          <a:p>
            <a:endParaRPr lang="en-GB" dirty="0"/>
          </a:p>
        </p:txBody>
      </p:sp>
    </p:spTree>
    <p:extLst>
      <p:ext uri="{BB962C8B-B14F-4D97-AF65-F5344CB8AC3E}">
        <p14:creationId xmlns:p14="http://schemas.microsoft.com/office/powerpoint/2010/main" val="2878729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843F0-2FA5-40D8-A00A-DFDDC054B016}"/>
              </a:ext>
            </a:extLst>
          </p:cNvPr>
          <p:cNvPicPr>
            <a:picLocks noChangeAspect="1"/>
          </p:cNvPicPr>
          <p:nvPr/>
        </p:nvPicPr>
        <p:blipFill>
          <a:blip r:embed="rId2"/>
          <a:stretch>
            <a:fillRect/>
          </a:stretch>
        </p:blipFill>
        <p:spPr>
          <a:xfrm>
            <a:off x="1329088" y="205035"/>
            <a:ext cx="9224612" cy="6530838"/>
          </a:xfrm>
          <a:prstGeom prst="rect">
            <a:avLst/>
          </a:prstGeom>
        </p:spPr>
      </p:pic>
    </p:spTree>
    <p:extLst>
      <p:ext uri="{BB962C8B-B14F-4D97-AF65-F5344CB8AC3E}">
        <p14:creationId xmlns:p14="http://schemas.microsoft.com/office/powerpoint/2010/main" val="3728612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Lesson structure</a:t>
            </a:r>
          </a:p>
        </p:txBody>
      </p:sp>
    </p:spTree>
    <p:extLst>
      <p:ext uri="{BB962C8B-B14F-4D97-AF65-F5344CB8AC3E}">
        <p14:creationId xmlns:p14="http://schemas.microsoft.com/office/powerpoint/2010/main" val="303754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Lesson </a:t>
            </a:r>
            <a:r>
              <a:rPr lang="en-GB" dirty="0" err="1"/>
              <a:t>sturcutre</a:t>
            </a:r>
            <a:endParaRPr lang="en-GB" dirty="0"/>
          </a:p>
        </p:txBody>
      </p:sp>
      <p:sp>
        <p:nvSpPr>
          <p:cNvPr id="3" name="Content Placeholder 2"/>
          <p:cNvSpPr>
            <a:spLocks noGrp="1"/>
          </p:cNvSpPr>
          <p:nvPr>
            <p:ph idx="1"/>
          </p:nvPr>
        </p:nvSpPr>
        <p:spPr>
          <a:xfrm>
            <a:off x="1024128" y="1271239"/>
            <a:ext cx="9720073" cy="5038121"/>
          </a:xfrm>
        </p:spPr>
        <p:txBody>
          <a:bodyPr>
            <a:noAutofit/>
          </a:bodyPr>
          <a:lstStyle/>
          <a:p>
            <a:r>
              <a:rPr lang="en-GB" sz="3300" b="1" dirty="0"/>
              <a:t>Warm up – </a:t>
            </a:r>
            <a:r>
              <a:rPr lang="en-GB" sz="3300" dirty="0"/>
              <a:t>counting and number songs</a:t>
            </a:r>
          </a:p>
          <a:p>
            <a:r>
              <a:rPr lang="en-GB" sz="3300" b="1" dirty="0"/>
              <a:t>Anchor/Explore – </a:t>
            </a:r>
            <a:r>
              <a:rPr lang="en-GB" sz="3300" dirty="0"/>
              <a:t>Hook question – children given a question to explore together/individually using concrete materials. Often asked to find more than one way to solve the problem. Answers are then shared as a group from a variety of children using the question stems to develop and extend their thinking and explanations. This is where the teaching happens in the model explanation.</a:t>
            </a:r>
          </a:p>
          <a:p>
            <a:r>
              <a:rPr lang="en-GB" sz="3300" dirty="0"/>
              <a:t>ASK WHAT DID YOU DO? Not what was the answer.</a:t>
            </a:r>
          </a:p>
          <a:p>
            <a:endParaRPr lang="en-GB" sz="3600" dirty="0"/>
          </a:p>
        </p:txBody>
      </p:sp>
    </p:spTree>
    <p:extLst>
      <p:ext uri="{BB962C8B-B14F-4D97-AF65-F5344CB8AC3E}">
        <p14:creationId xmlns:p14="http://schemas.microsoft.com/office/powerpoint/2010/main" val="2681224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Lesson structure</a:t>
            </a:r>
          </a:p>
        </p:txBody>
      </p:sp>
      <p:sp>
        <p:nvSpPr>
          <p:cNvPr id="3" name="Content Placeholder 2"/>
          <p:cNvSpPr>
            <a:spLocks noGrp="1"/>
          </p:cNvSpPr>
          <p:nvPr>
            <p:ph idx="1"/>
          </p:nvPr>
        </p:nvSpPr>
        <p:spPr>
          <a:xfrm>
            <a:off x="1024128" y="1271239"/>
            <a:ext cx="9720073" cy="5038121"/>
          </a:xfrm>
        </p:spPr>
        <p:txBody>
          <a:bodyPr>
            <a:noAutofit/>
          </a:bodyPr>
          <a:lstStyle/>
          <a:p>
            <a:endParaRPr lang="en-GB" sz="3600" dirty="0"/>
          </a:p>
          <a:p>
            <a:r>
              <a:rPr lang="en-GB" sz="3600" b="1" dirty="0"/>
              <a:t>Focus Task – </a:t>
            </a:r>
            <a:r>
              <a:rPr lang="en-GB" sz="3600" dirty="0"/>
              <a:t>Children asked to solve new problems now they have all the necessary knowledge to enable them to do so. </a:t>
            </a:r>
            <a:endParaRPr lang="en-GB" sz="3600" b="1" dirty="0"/>
          </a:p>
          <a:p>
            <a:r>
              <a:rPr lang="en-GB" sz="3600" b="1" dirty="0"/>
              <a:t>Reflection – </a:t>
            </a:r>
            <a:r>
              <a:rPr lang="en-GB" sz="3600" dirty="0"/>
              <a:t>at the end of the session children put into their own words what they have learnt today.</a:t>
            </a:r>
            <a:endParaRPr lang="en-GB" sz="3600" b="1" dirty="0"/>
          </a:p>
          <a:p>
            <a:r>
              <a:rPr lang="en-GB" sz="3600" b="1" dirty="0"/>
              <a:t>Continuous provision – </a:t>
            </a:r>
            <a:r>
              <a:rPr lang="en-GB" sz="3600" dirty="0"/>
              <a:t>Children have the opportunity in their choosing time to consolidate their knowledge from this weeks teaching.</a:t>
            </a:r>
          </a:p>
        </p:txBody>
      </p:sp>
    </p:spTree>
    <p:extLst>
      <p:ext uri="{BB962C8B-B14F-4D97-AF65-F5344CB8AC3E}">
        <p14:creationId xmlns:p14="http://schemas.microsoft.com/office/powerpoint/2010/main" val="414816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Independence and processing</a:t>
            </a:r>
          </a:p>
        </p:txBody>
      </p:sp>
      <p:sp>
        <p:nvSpPr>
          <p:cNvPr id="3" name="Content Placeholder 2"/>
          <p:cNvSpPr>
            <a:spLocks noGrp="1"/>
          </p:cNvSpPr>
          <p:nvPr>
            <p:ph idx="1"/>
          </p:nvPr>
        </p:nvSpPr>
        <p:spPr>
          <a:xfrm>
            <a:off x="1024128" y="1271239"/>
            <a:ext cx="9720073" cy="5038121"/>
          </a:xfrm>
        </p:spPr>
        <p:txBody>
          <a:bodyPr>
            <a:noAutofit/>
          </a:bodyPr>
          <a:lstStyle/>
          <a:p>
            <a:r>
              <a:rPr lang="en-GB" sz="3600" dirty="0"/>
              <a:t>Of the Anchor task Ban </a:t>
            </a:r>
            <a:r>
              <a:rPr lang="en-GB" sz="3600" dirty="0" err="1"/>
              <a:t>Har</a:t>
            </a:r>
            <a:r>
              <a:rPr lang="en-GB" sz="3600" dirty="0"/>
              <a:t> 2015 said “Children will never remember unless they have worked it out. The need to go through a figuring out process first. The need to use concrete materials and figuring out needs to be done sufficiently before they can remember. Children can not just be expected to recall.”</a:t>
            </a:r>
          </a:p>
          <a:p>
            <a:r>
              <a:rPr lang="en-GB" sz="3600" dirty="0"/>
              <a:t>“You have to let them struggle through it, to help is to interfere with learning.” Ban </a:t>
            </a:r>
            <a:r>
              <a:rPr lang="en-GB" sz="3600" dirty="0" err="1"/>
              <a:t>Har</a:t>
            </a:r>
            <a:r>
              <a:rPr lang="en-GB" sz="3600" dirty="0"/>
              <a:t> 2015</a:t>
            </a:r>
          </a:p>
        </p:txBody>
      </p:sp>
    </p:spTree>
    <p:extLst>
      <p:ext uri="{BB962C8B-B14F-4D97-AF65-F5344CB8AC3E}">
        <p14:creationId xmlns:p14="http://schemas.microsoft.com/office/powerpoint/2010/main" val="54534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Cpa</a:t>
            </a:r>
            <a:r>
              <a:rPr lang="en-GB" dirty="0"/>
              <a:t> approach</a:t>
            </a:r>
          </a:p>
        </p:txBody>
      </p:sp>
    </p:spTree>
    <p:extLst>
      <p:ext uri="{BB962C8B-B14F-4D97-AF65-F5344CB8AC3E}">
        <p14:creationId xmlns:p14="http://schemas.microsoft.com/office/powerpoint/2010/main" val="3628871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err="1"/>
              <a:t>Cpa</a:t>
            </a:r>
            <a:r>
              <a:rPr lang="en-GB" dirty="0"/>
              <a:t> approach</a:t>
            </a:r>
          </a:p>
        </p:txBody>
      </p:sp>
      <p:sp>
        <p:nvSpPr>
          <p:cNvPr id="3" name="Content Placeholder 2"/>
          <p:cNvSpPr>
            <a:spLocks noGrp="1"/>
          </p:cNvSpPr>
          <p:nvPr>
            <p:ph idx="1"/>
          </p:nvPr>
        </p:nvSpPr>
        <p:spPr>
          <a:xfrm>
            <a:off x="291830" y="1271239"/>
            <a:ext cx="11478638" cy="5038121"/>
          </a:xfrm>
        </p:spPr>
        <p:txBody>
          <a:bodyPr>
            <a:noAutofit/>
          </a:bodyPr>
          <a:lstStyle/>
          <a:p>
            <a:r>
              <a:rPr lang="en-GB" sz="2400" dirty="0"/>
              <a:t>Concrete – Concrete is the “doing” stage. During this stage, students use concrete objects to model problems. Unlike traditional maths teaching methods where teachers demonstrate how to solve a problem, the CPA approach brings concepts to life by allowing children to experience and handle physical (concrete) objects. With the CPA framework, every abstract concept is first introduced using physical, interactive concrete materials. </a:t>
            </a:r>
          </a:p>
          <a:p>
            <a:r>
              <a:rPr lang="en-GB" sz="2400" dirty="0"/>
              <a:t>For example, if a problem involves adding pieces of fruit, children can first handle actual fruit. From there, they can progress to handling abstract counters or cubes which represent the fruit.</a:t>
            </a:r>
          </a:p>
          <a:p>
            <a:endParaRPr lang="en-GB"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561" y="4121039"/>
            <a:ext cx="5269206" cy="2494180"/>
          </a:xfrm>
          <a:prstGeom prst="rect">
            <a:avLst/>
          </a:prstGeom>
        </p:spPr>
      </p:pic>
    </p:spTree>
    <p:extLst>
      <p:ext uri="{BB962C8B-B14F-4D97-AF65-F5344CB8AC3E}">
        <p14:creationId xmlns:p14="http://schemas.microsoft.com/office/powerpoint/2010/main" val="3655358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err="1"/>
              <a:t>Cpa</a:t>
            </a:r>
            <a:r>
              <a:rPr lang="en-GB" dirty="0"/>
              <a:t> approach</a:t>
            </a:r>
          </a:p>
        </p:txBody>
      </p:sp>
      <p:sp>
        <p:nvSpPr>
          <p:cNvPr id="3" name="Content Placeholder 2"/>
          <p:cNvSpPr>
            <a:spLocks noGrp="1"/>
          </p:cNvSpPr>
          <p:nvPr>
            <p:ph idx="1"/>
          </p:nvPr>
        </p:nvSpPr>
        <p:spPr>
          <a:xfrm>
            <a:off x="1024128" y="1271239"/>
            <a:ext cx="9720073" cy="5038121"/>
          </a:xfrm>
        </p:spPr>
        <p:txBody>
          <a:bodyPr>
            <a:noAutofit/>
          </a:bodyPr>
          <a:lstStyle/>
          <a:p>
            <a:r>
              <a:rPr lang="en-GB" sz="2400" dirty="0"/>
              <a:t>Pictorial - Pictorial is the “seeing” stage. Here, visual representations of concrete objects are used to model problems. This stage encourages children to make a mental connection between the physical object they just handled and the abstract pictures, diagrams or models that represent the objects from the problem.</a:t>
            </a:r>
          </a:p>
          <a:p>
            <a:r>
              <a:rPr lang="en-GB" sz="2400" dirty="0"/>
              <a:t>Building or drawing a model makes it easier for children to grasp difficult abstract concepts (for example, fractions). Simply put, it helps students visualise abstract problems and make them more accessible.</a:t>
            </a:r>
            <a:endParaRPr lang="en-GB" sz="2400" dirty="0">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 r="21281" b="42978"/>
          <a:stretch/>
        </p:blipFill>
        <p:spPr>
          <a:xfrm>
            <a:off x="8633086" y="4221805"/>
            <a:ext cx="3215204" cy="2296478"/>
          </a:xfrm>
          <a:prstGeom prst="rect">
            <a:avLst/>
          </a:prstGeom>
        </p:spPr>
      </p:pic>
    </p:spTree>
    <p:extLst>
      <p:ext uri="{BB962C8B-B14F-4D97-AF65-F5344CB8AC3E}">
        <p14:creationId xmlns:p14="http://schemas.microsoft.com/office/powerpoint/2010/main" val="127157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your earliest memory of maths?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87" y="3028541"/>
            <a:ext cx="3294190" cy="32941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9020" y="1855401"/>
            <a:ext cx="2521525" cy="22709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897" y="4428376"/>
            <a:ext cx="5251269" cy="193640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763" y="1825432"/>
            <a:ext cx="3374769" cy="2245755"/>
          </a:xfrm>
          <a:prstGeom prst="rect">
            <a:avLst/>
          </a:prstGeom>
        </p:spPr>
      </p:pic>
    </p:spTree>
    <p:extLst>
      <p:ext uri="{BB962C8B-B14F-4D97-AF65-F5344CB8AC3E}">
        <p14:creationId xmlns:p14="http://schemas.microsoft.com/office/powerpoint/2010/main" val="3502159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err="1"/>
              <a:t>Cpa</a:t>
            </a:r>
            <a:r>
              <a:rPr lang="en-GB" dirty="0"/>
              <a:t> approach</a:t>
            </a:r>
          </a:p>
        </p:txBody>
      </p:sp>
      <p:sp>
        <p:nvSpPr>
          <p:cNvPr id="3" name="Content Placeholder 2"/>
          <p:cNvSpPr>
            <a:spLocks noGrp="1"/>
          </p:cNvSpPr>
          <p:nvPr>
            <p:ph idx="1"/>
          </p:nvPr>
        </p:nvSpPr>
        <p:spPr>
          <a:xfrm>
            <a:off x="1024128" y="1271239"/>
            <a:ext cx="9720073" cy="5038121"/>
          </a:xfrm>
        </p:spPr>
        <p:txBody>
          <a:bodyPr>
            <a:noAutofit/>
          </a:bodyPr>
          <a:lstStyle/>
          <a:p>
            <a:r>
              <a:rPr lang="en-GB" sz="2400" dirty="0"/>
              <a:t>Abstract – Abstract is the “symbolic” stage, where children use abstract symbols to model problems. Students will not progress to this stage until they have demonstrated that they have a solid understanding of the concrete and pictorial stages of the problem. The abstract stage involves the teacher introducing abstract concepts (for example, mathematical symbols). Children are introduced to the concept at a symbolic level, using only numbers, notation, and mathematical symbols (for example, +, –, x, /) to indicate addition, multiplication or division.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6951" r="861"/>
          <a:stretch/>
        </p:blipFill>
        <p:spPr>
          <a:xfrm>
            <a:off x="2618456" y="4591454"/>
            <a:ext cx="6895196" cy="2266545"/>
          </a:xfrm>
          <a:prstGeom prst="rect">
            <a:avLst/>
          </a:prstGeom>
        </p:spPr>
      </p:pic>
    </p:spTree>
    <p:extLst>
      <p:ext uri="{BB962C8B-B14F-4D97-AF65-F5344CB8AC3E}">
        <p14:creationId xmlns:p14="http://schemas.microsoft.com/office/powerpoint/2010/main" val="33134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4960137"/>
            <a:ext cx="11474605" cy="1463040"/>
          </a:xfrm>
        </p:spPr>
        <p:txBody>
          <a:bodyPr/>
          <a:lstStyle/>
          <a:p>
            <a:pPr algn="ctr"/>
            <a:r>
              <a:rPr lang="en-GB" dirty="0"/>
              <a:t>Questions</a:t>
            </a:r>
          </a:p>
        </p:txBody>
      </p:sp>
    </p:spTree>
    <p:extLst>
      <p:ext uri="{BB962C8B-B14F-4D97-AF65-F5344CB8AC3E}">
        <p14:creationId xmlns:p14="http://schemas.microsoft.com/office/powerpoint/2010/main" val="263113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Approaches - Use questions carefully</a:t>
            </a:r>
          </a:p>
        </p:txBody>
      </p:sp>
      <p:sp>
        <p:nvSpPr>
          <p:cNvPr id="3" name="Content Placeholder 2"/>
          <p:cNvSpPr>
            <a:spLocks noGrp="1"/>
          </p:cNvSpPr>
          <p:nvPr>
            <p:ph idx="1"/>
          </p:nvPr>
        </p:nvSpPr>
        <p:spPr>
          <a:xfrm>
            <a:off x="1024129" y="1271239"/>
            <a:ext cx="9720072" cy="5586761"/>
          </a:xfrm>
        </p:spPr>
        <p:txBody>
          <a:bodyPr>
            <a:noAutofit/>
          </a:bodyPr>
          <a:lstStyle/>
          <a:p>
            <a:r>
              <a:rPr lang="en-GB" sz="2400" dirty="0"/>
              <a:t>Rather than saying that’s wrong ask:</a:t>
            </a:r>
          </a:p>
          <a:p>
            <a:pPr lvl="0">
              <a:lnSpc>
                <a:spcPct val="100000"/>
              </a:lnSpc>
              <a:spcBef>
                <a:spcPts val="0"/>
              </a:spcBef>
            </a:pPr>
            <a:r>
              <a:rPr lang="en-GB" sz="2300" dirty="0"/>
              <a:t>My friend says……. Is she right?</a:t>
            </a:r>
          </a:p>
          <a:p>
            <a:pPr lvl="0">
              <a:lnSpc>
                <a:spcPct val="100000"/>
              </a:lnSpc>
              <a:spcBef>
                <a:spcPts val="0"/>
              </a:spcBef>
            </a:pPr>
            <a:r>
              <a:rPr lang="en-GB" sz="2300" dirty="0"/>
              <a:t>Can you show me…..?</a:t>
            </a:r>
          </a:p>
          <a:p>
            <a:pPr lvl="0">
              <a:lnSpc>
                <a:spcPct val="100000"/>
              </a:lnSpc>
              <a:spcBef>
                <a:spcPts val="0"/>
              </a:spcBef>
            </a:pPr>
            <a:r>
              <a:rPr lang="en-GB" sz="2300" dirty="0"/>
              <a:t>Is there another way?</a:t>
            </a:r>
          </a:p>
          <a:p>
            <a:pPr lvl="0">
              <a:lnSpc>
                <a:spcPct val="100000"/>
              </a:lnSpc>
              <a:spcBef>
                <a:spcPts val="0"/>
              </a:spcBef>
            </a:pPr>
            <a:r>
              <a:rPr lang="en-GB" sz="2300" dirty="0"/>
              <a:t>Why do you think that…..?</a:t>
            </a:r>
          </a:p>
          <a:p>
            <a:pPr lvl="0">
              <a:lnSpc>
                <a:spcPct val="100000"/>
              </a:lnSpc>
              <a:spcBef>
                <a:spcPts val="0"/>
              </a:spcBef>
            </a:pPr>
            <a:r>
              <a:rPr lang="en-GB" sz="2300" dirty="0"/>
              <a:t>How do you know?</a:t>
            </a:r>
          </a:p>
          <a:p>
            <a:pPr lvl="0">
              <a:lnSpc>
                <a:spcPct val="100000"/>
              </a:lnSpc>
              <a:spcBef>
                <a:spcPts val="0"/>
              </a:spcBef>
            </a:pPr>
            <a:r>
              <a:rPr lang="en-GB" sz="2300" dirty="0"/>
              <a:t>What do you notice?</a:t>
            </a:r>
          </a:p>
          <a:p>
            <a:pPr lvl="0">
              <a:lnSpc>
                <a:spcPct val="100000"/>
              </a:lnSpc>
              <a:spcBef>
                <a:spcPts val="0"/>
              </a:spcBef>
            </a:pPr>
            <a:r>
              <a:rPr lang="en-GB" sz="2300" dirty="0"/>
              <a:t>How is that possible?</a:t>
            </a:r>
          </a:p>
          <a:p>
            <a:pPr lvl="0">
              <a:lnSpc>
                <a:spcPct val="100000"/>
              </a:lnSpc>
              <a:spcBef>
                <a:spcPts val="0"/>
              </a:spcBef>
            </a:pPr>
            <a:r>
              <a:rPr lang="en-GB" sz="2300" dirty="0"/>
              <a:t>Can you explain why that is right?</a:t>
            </a:r>
          </a:p>
          <a:p>
            <a:pPr lvl="0">
              <a:lnSpc>
                <a:spcPct val="100000"/>
              </a:lnSpc>
              <a:spcBef>
                <a:spcPts val="0"/>
              </a:spcBef>
            </a:pPr>
            <a:r>
              <a:rPr lang="en-GB" sz="2300" dirty="0"/>
              <a:t>Is it true that if …..?</a:t>
            </a:r>
          </a:p>
          <a:p>
            <a:pPr lvl="0">
              <a:lnSpc>
                <a:spcPct val="100000"/>
              </a:lnSpc>
              <a:spcBef>
                <a:spcPts val="0"/>
              </a:spcBef>
            </a:pPr>
            <a:r>
              <a:rPr lang="en-GB" sz="2300" dirty="0"/>
              <a:t>Can you see it? can you explain it?</a:t>
            </a:r>
          </a:p>
          <a:p>
            <a:pPr lvl="0">
              <a:lnSpc>
                <a:spcPct val="100000"/>
              </a:lnSpc>
              <a:spcBef>
                <a:spcPts val="0"/>
              </a:spcBef>
            </a:pPr>
            <a:r>
              <a:rPr lang="en-GB" sz="2300" dirty="0"/>
              <a:t>Harry isn’t in today, how could we explain it to him?</a:t>
            </a:r>
          </a:p>
          <a:p>
            <a:pPr lvl="0">
              <a:lnSpc>
                <a:spcPct val="100000"/>
              </a:lnSpc>
              <a:spcBef>
                <a:spcPts val="0"/>
              </a:spcBef>
            </a:pPr>
            <a:r>
              <a:rPr lang="en-GB" sz="2300" dirty="0"/>
              <a:t>Does it always work? Why?</a:t>
            </a:r>
          </a:p>
          <a:p>
            <a:pPr lvl="0">
              <a:lnSpc>
                <a:spcPct val="100000"/>
              </a:lnSpc>
              <a:spcBef>
                <a:spcPts val="0"/>
              </a:spcBef>
            </a:pPr>
            <a:r>
              <a:rPr lang="en-GB" sz="2300" dirty="0"/>
              <a:t>Your friend’s might not know how you did it, can you explain?</a:t>
            </a:r>
          </a:p>
          <a:p>
            <a:endParaRPr lang="en-GB" sz="2400" dirty="0"/>
          </a:p>
        </p:txBody>
      </p:sp>
    </p:spTree>
    <p:extLst>
      <p:ext uri="{BB962C8B-B14F-4D97-AF65-F5344CB8AC3E}">
        <p14:creationId xmlns:p14="http://schemas.microsoft.com/office/powerpoint/2010/main" val="115399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Supporting different abilities</a:t>
            </a:r>
          </a:p>
        </p:txBody>
      </p:sp>
    </p:spTree>
    <p:extLst>
      <p:ext uri="{BB962C8B-B14F-4D97-AF65-F5344CB8AC3E}">
        <p14:creationId xmlns:p14="http://schemas.microsoft.com/office/powerpoint/2010/main" val="2151096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Questioning children to deepen their understanding</a:t>
            </a:r>
          </a:p>
        </p:txBody>
      </p:sp>
      <p:sp>
        <p:nvSpPr>
          <p:cNvPr id="3" name="Content Placeholder 2"/>
          <p:cNvSpPr>
            <a:spLocks noGrp="1"/>
          </p:cNvSpPr>
          <p:nvPr>
            <p:ph idx="1"/>
          </p:nvPr>
        </p:nvSpPr>
        <p:spPr>
          <a:xfrm>
            <a:off x="1024128" y="2043749"/>
            <a:ext cx="9720072" cy="5586761"/>
          </a:xfrm>
        </p:spPr>
        <p:txBody>
          <a:bodyPr>
            <a:noAutofit/>
          </a:bodyPr>
          <a:lstStyle/>
          <a:p>
            <a:pPr marL="0" indent="0">
              <a:buNone/>
            </a:pPr>
            <a:r>
              <a:rPr lang="en-GB" sz="4000" dirty="0"/>
              <a:t>Ask have you found all the possibilities?</a:t>
            </a:r>
          </a:p>
          <a:p>
            <a:pPr marL="0" indent="0">
              <a:buNone/>
            </a:pPr>
            <a:r>
              <a:rPr lang="en-GB" sz="4000" dirty="0"/>
              <a:t>Make the question harder.</a:t>
            </a:r>
          </a:p>
          <a:p>
            <a:pPr marL="0" indent="0">
              <a:buNone/>
            </a:pPr>
            <a:r>
              <a:rPr lang="en-GB" sz="4000" dirty="0"/>
              <a:t>Can you explain your thinking?</a:t>
            </a:r>
          </a:p>
          <a:p>
            <a:pPr marL="0" indent="0">
              <a:buNone/>
            </a:pPr>
            <a:r>
              <a:rPr lang="en-GB" sz="4000" dirty="0"/>
              <a:t>Ask them to write their ideas down.</a:t>
            </a:r>
          </a:p>
          <a:p>
            <a:pPr marL="0" indent="0">
              <a:buNone/>
            </a:pPr>
            <a:r>
              <a:rPr lang="en-GB" sz="4000" dirty="0"/>
              <a:t>Seek opportunities to challenge themselves and ask their own questions. </a:t>
            </a:r>
          </a:p>
        </p:txBody>
      </p:sp>
    </p:spTree>
    <p:extLst>
      <p:ext uri="{BB962C8B-B14F-4D97-AF65-F5344CB8AC3E}">
        <p14:creationId xmlns:p14="http://schemas.microsoft.com/office/powerpoint/2010/main" val="3903110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Supporting children</a:t>
            </a:r>
          </a:p>
        </p:txBody>
      </p:sp>
      <p:sp>
        <p:nvSpPr>
          <p:cNvPr id="3" name="Content Placeholder 2"/>
          <p:cNvSpPr>
            <a:spLocks noGrp="1"/>
          </p:cNvSpPr>
          <p:nvPr>
            <p:ph idx="1"/>
          </p:nvPr>
        </p:nvSpPr>
        <p:spPr>
          <a:xfrm>
            <a:off x="1024129" y="1271239"/>
            <a:ext cx="9720072" cy="5586761"/>
          </a:xfrm>
        </p:spPr>
        <p:txBody>
          <a:bodyPr>
            <a:noAutofit/>
          </a:bodyPr>
          <a:lstStyle/>
          <a:p>
            <a:pPr marL="0" indent="0">
              <a:buNone/>
            </a:pPr>
            <a:r>
              <a:rPr lang="en-GB" sz="4000" dirty="0"/>
              <a:t>Keep using concrete materials</a:t>
            </a:r>
          </a:p>
          <a:p>
            <a:pPr marL="0" indent="0">
              <a:buNone/>
            </a:pPr>
            <a:r>
              <a:rPr lang="en-GB" sz="4000" dirty="0"/>
              <a:t>Separate independent task</a:t>
            </a:r>
          </a:p>
          <a:p>
            <a:pPr marL="0" indent="0">
              <a:buNone/>
            </a:pPr>
            <a:r>
              <a:rPr lang="en-GB" sz="4000" dirty="0"/>
              <a:t>Other students explaining their thinking in many different ways (methods) to LA learners listening to this.</a:t>
            </a:r>
          </a:p>
          <a:p>
            <a:pPr marL="0" indent="0">
              <a:buNone/>
            </a:pPr>
            <a:r>
              <a:rPr lang="en-GB" sz="4000" dirty="0"/>
              <a:t>Group work/partner work.</a:t>
            </a:r>
          </a:p>
        </p:txBody>
      </p:sp>
    </p:spTree>
    <p:extLst>
      <p:ext uri="{BB962C8B-B14F-4D97-AF65-F5344CB8AC3E}">
        <p14:creationId xmlns:p14="http://schemas.microsoft.com/office/powerpoint/2010/main" val="670767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How we record children’s ideas</a:t>
            </a:r>
          </a:p>
        </p:txBody>
      </p:sp>
    </p:spTree>
    <p:extLst>
      <p:ext uri="{BB962C8B-B14F-4D97-AF65-F5344CB8AC3E}">
        <p14:creationId xmlns:p14="http://schemas.microsoft.com/office/powerpoint/2010/main" val="4088827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9" y="273931"/>
            <a:ext cx="9720072" cy="1499616"/>
          </a:xfrm>
        </p:spPr>
        <p:txBody>
          <a:bodyPr/>
          <a:lstStyle/>
          <a:p>
            <a:pPr algn="ctr"/>
            <a:r>
              <a:rPr lang="en-GB" dirty="0"/>
              <a:t>How we record children’s ideas</a:t>
            </a:r>
          </a:p>
        </p:txBody>
      </p:sp>
      <p:sp>
        <p:nvSpPr>
          <p:cNvPr id="6" name="Content Placeholder 2"/>
          <p:cNvSpPr>
            <a:spLocks noGrp="1"/>
          </p:cNvSpPr>
          <p:nvPr>
            <p:ph idx="1"/>
          </p:nvPr>
        </p:nvSpPr>
        <p:spPr>
          <a:xfrm>
            <a:off x="1024129" y="1773547"/>
            <a:ext cx="9720072" cy="5586761"/>
          </a:xfrm>
        </p:spPr>
        <p:txBody>
          <a:bodyPr>
            <a:noAutofit/>
          </a:bodyPr>
          <a:lstStyle/>
          <a:p>
            <a:pPr marL="0" indent="0">
              <a:buNone/>
            </a:pPr>
            <a:r>
              <a:rPr lang="en-GB" sz="4000" dirty="0"/>
              <a:t>Using concrete materials</a:t>
            </a:r>
          </a:p>
          <a:p>
            <a:pPr marL="0" indent="0">
              <a:buNone/>
            </a:pPr>
            <a:r>
              <a:rPr lang="en-GB" sz="4000" dirty="0"/>
              <a:t>On the screen flipchart using </a:t>
            </a:r>
            <a:r>
              <a:rPr lang="en-GB" sz="4000" dirty="0" err="1"/>
              <a:t>pictoral</a:t>
            </a:r>
            <a:r>
              <a:rPr lang="en-GB" sz="4000" dirty="0"/>
              <a:t> and abstract</a:t>
            </a:r>
          </a:p>
          <a:p>
            <a:pPr marL="0" indent="0">
              <a:buNone/>
            </a:pPr>
            <a:r>
              <a:rPr lang="en-GB" sz="4000" dirty="0"/>
              <a:t>On a mini white board</a:t>
            </a:r>
          </a:p>
          <a:p>
            <a:pPr marL="0" indent="0">
              <a:buNone/>
            </a:pPr>
            <a:r>
              <a:rPr lang="en-GB" sz="4000" dirty="0"/>
              <a:t>Taking a picture</a:t>
            </a:r>
          </a:p>
          <a:p>
            <a:pPr marL="0" indent="0">
              <a:buNone/>
            </a:pPr>
            <a:r>
              <a:rPr lang="en-GB" sz="4000" dirty="0"/>
              <a:t>Mirroring on the screen</a:t>
            </a:r>
          </a:p>
        </p:txBody>
      </p:sp>
    </p:spTree>
    <p:extLst>
      <p:ext uri="{BB962C8B-B14F-4D97-AF65-F5344CB8AC3E}">
        <p14:creationId xmlns:p14="http://schemas.microsoft.com/office/powerpoint/2010/main" val="3961891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Autumn term focus</a:t>
            </a:r>
          </a:p>
        </p:txBody>
      </p:sp>
    </p:spTree>
    <p:extLst>
      <p:ext uri="{BB962C8B-B14F-4D97-AF65-F5344CB8AC3E}">
        <p14:creationId xmlns:p14="http://schemas.microsoft.com/office/powerpoint/2010/main" val="216877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Autumn term focus</a:t>
            </a:r>
          </a:p>
        </p:txBody>
      </p:sp>
      <p:sp>
        <p:nvSpPr>
          <p:cNvPr id="3" name="Content Placeholder 2"/>
          <p:cNvSpPr>
            <a:spLocks noGrp="1"/>
          </p:cNvSpPr>
          <p:nvPr>
            <p:ph idx="1"/>
          </p:nvPr>
        </p:nvSpPr>
        <p:spPr>
          <a:xfrm>
            <a:off x="5611893" y="1271239"/>
            <a:ext cx="3768589" cy="5038121"/>
          </a:xfrm>
        </p:spPr>
        <p:txBody>
          <a:bodyPr>
            <a:noAutofit/>
          </a:bodyPr>
          <a:lstStyle/>
          <a:p>
            <a:r>
              <a:rPr lang="en-GB" sz="2400" b="1" u="sng" dirty="0"/>
              <a:t>Nursery</a:t>
            </a:r>
          </a:p>
          <a:p>
            <a:r>
              <a:rPr lang="en-GB" sz="2400" dirty="0"/>
              <a:t>Counting</a:t>
            </a:r>
          </a:p>
          <a:p>
            <a:r>
              <a:rPr lang="en-GB" sz="2400" dirty="0"/>
              <a:t>1:1 counting</a:t>
            </a:r>
          </a:p>
          <a:p>
            <a:r>
              <a:rPr lang="en-GB" sz="2400" dirty="0"/>
              <a:t>Number recognition</a:t>
            </a:r>
          </a:p>
          <a:p>
            <a:endParaRPr lang="en-GB" sz="2400" dirty="0"/>
          </a:p>
        </p:txBody>
      </p:sp>
      <p:sp>
        <p:nvSpPr>
          <p:cNvPr id="4" name="Content Placeholder 2"/>
          <p:cNvSpPr txBox="1">
            <a:spLocks/>
          </p:cNvSpPr>
          <p:nvPr/>
        </p:nvSpPr>
        <p:spPr>
          <a:xfrm>
            <a:off x="1176528" y="1423639"/>
            <a:ext cx="3768589" cy="5038121"/>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sz="2400" b="1" u="sng" dirty="0"/>
              <a:t>Reception</a:t>
            </a:r>
          </a:p>
          <a:p>
            <a:r>
              <a:rPr lang="en-GB" sz="2400" dirty="0"/>
              <a:t>Matching</a:t>
            </a:r>
          </a:p>
          <a:p>
            <a:r>
              <a:rPr lang="en-GB" sz="2400" dirty="0"/>
              <a:t>Sorting</a:t>
            </a:r>
          </a:p>
          <a:p>
            <a:r>
              <a:rPr lang="en-GB" sz="2400" dirty="0"/>
              <a:t>Comparing</a:t>
            </a:r>
          </a:p>
          <a:p>
            <a:r>
              <a:rPr lang="en-GB" sz="2400" dirty="0"/>
              <a:t>Ordering</a:t>
            </a:r>
          </a:p>
          <a:p>
            <a:r>
              <a:rPr lang="en-GB" sz="2400" dirty="0"/>
              <a:t>Patterning</a:t>
            </a:r>
          </a:p>
          <a:p>
            <a:pPr marL="0" indent="0">
              <a:buNone/>
            </a:pPr>
            <a:r>
              <a:rPr lang="en-GB" sz="2400" dirty="0"/>
              <a:t> 1:1 counting</a:t>
            </a:r>
          </a:p>
          <a:p>
            <a:r>
              <a:rPr lang="en-GB" sz="2400" dirty="0"/>
              <a:t>Number recognition</a:t>
            </a:r>
          </a:p>
          <a:p>
            <a:r>
              <a:rPr lang="en-GB" sz="2400" dirty="0"/>
              <a:t>One more / one less</a:t>
            </a:r>
          </a:p>
          <a:p>
            <a:endParaRPr lang="en-GB" sz="2400" dirty="0"/>
          </a:p>
        </p:txBody>
      </p:sp>
    </p:spTree>
    <p:extLst>
      <p:ext uri="{BB962C8B-B14F-4D97-AF65-F5344CB8AC3E}">
        <p14:creationId xmlns:p14="http://schemas.microsoft.com/office/powerpoint/2010/main" val="273967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300" y="195027"/>
            <a:ext cx="9720072" cy="1499616"/>
          </a:xfrm>
        </p:spPr>
        <p:txBody>
          <a:bodyPr/>
          <a:lstStyle/>
          <a:p>
            <a:pPr algn="ctr"/>
            <a:r>
              <a:rPr lang="en-GB" dirty="0"/>
              <a:t>Maths is everywhere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982" y="1850320"/>
            <a:ext cx="2690408" cy="2044047"/>
          </a:xfrm>
          <a:prstGeom prst="roundRect">
            <a:avLst>
              <a:gd name="adj" fmla="val 16667"/>
            </a:avLst>
          </a:prstGeom>
          <a:ln>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078" y="4223782"/>
            <a:ext cx="2531192" cy="2069583"/>
          </a:xfrm>
          <a:prstGeom prst="roundRect">
            <a:avLst>
              <a:gd name="adj" fmla="val 16667"/>
            </a:avLst>
          </a:prstGeom>
          <a:ln>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7212" y="1812776"/>
            <a:ext cx="2677658" cy="2081592"/>
          </a:xfrm>
          <a:prstGeom prst="roundRect">
            <a:avLst>
              <a:gd name="adj" fmla="val 16667"/>
            </a:avLst>
          </a:prstGeom>
          <a:ln>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7" y="4196691"/>
            <a:ext cx="2700444" cy="2127860"/>
          </a:xfrm>
          <a:prstGeom prst="roundRect">
            <a:avLst>
              <a:gd name="adj" fmla="val 16667"/>
            </a:avLst>
          </a:prstGeom>
          <a:ln>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0982" y="4196691"/>
            <a:ext cx="2806529" cy="2106113"/>
          </a:xfrm>
          <a:prstGeom prst="roundRect">
            <a:avLst>
              <a:gd name="adj" fmla="val 16667"/>
            </a:avLst>
          </a:prstGeom>
          <a:ln>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207" y="1859350"/>
            <a:ext cx="2636548" cy="2019069"/>
          </a:xfrm>
          <a:prstGeom prst="roundRect">
            <a:avLst>
              <a:gd name="adj" fmla="val 16667"/>
            </a:avLst>
          </a:prstGeom>
          <a:ln>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167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spring term focus</a:t>
            </a:r>
          </a:p>
        </p:txBody>
      </p:sp>
      <p:sp>
        <p:nvSpPr>
          <p:cNvPr id="3" name="Content Placeholder 2"/>
          <p:cNvSpPr>
            <a:spLocks noGrp="1"/>
          </p:cNvSpPr>
          <p:nvPr>
            <p:ph idx="1"/>
          </p:nvPr>
        </p:nvSpPr>
        <p:spPr>
          <a:xfrm>
            <a:off x="898004" y="1734207"/>
            <a:ext cx="4099665" cy="4023360"/>
          </a:xfrm>
        </p:spPr>
        <p:txBody>
          <a:bodyPr>
            <a:normAutofit/>
          </a:bodyPr>
          <a:lstStyle/>
          <a:p>
            <a:r>
              <a:rPr lang="en-GB" sz="2000" b="1" u="sng" dirty="0"/>
              <a:t>Reception</a:t>
            </a:r>
          </a:p>
          <a:p>
            <a:r>
              <a:rPr lang="en-GB" sz="2000" dirty="0"/>
              <a:t>Comparing</a:t>
            </a:r>
          </a:p>
          <a:p>
            <a:r>
              <a:rPr lang="en-GB" sz="2000" dirty="0"/>
              <a:t>Ordering</a:t>
            </a:r>
          </a:p>
          <a:p>
            <a:r>
              <a:rPr lang="en-GB" sz="2000" dirty="0"/>
              <a:t>Addition</a:t>
            </a:r>
          </a:p>
          <a:p>
            <a:r>
              <a:rPr lang="en-GB" sz="2000" dirty="0"/>
              <a:t>Subtraction </a:t>
            </a:r>
          </a:p>
          <a:p>
            <a:r>
              <a:rPr lang="en-GB" sz="2000" dirty="0"/>
              <a:t>Number recognition</a:t>
            </a:r>
          </a:p>
          <a:p>
            <a:endParaRPr lang="en-GB" sz="2000" dirty="0"/>
          </a:p>
          <a:p>
            <a:endParaRPr lang="en-GB" sz="2000" dirty="0"/>
          </a:p>
          <a:p>
            <a:endParaRPr lang="en-GB" dirty="0"/>
          </a:p>
        </p:txBody>
      </p:sp>
      <p:sp>
        <p:nvSpPr>
          <p:cNvPr id="4" name="Content Placeholder 2"/>
          <p:cNvSpPr txBox="1">
            <a:spLocks/>
          </p:cNvSpPr>
          <p:nvPr/>
        </p:nvSpPr>
        <p:spPr>
          <a:xfrm>
            <a:off x="5417452" y="1734207"/>
            <a:ext cx="4099665"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sz="2000" b="1" u="sng" dirty="0"/>
              <a:t>Nursery</a:t>
            </a:r>
          </a:p>
          <a:p>
            <a:r>
              <a:rPr lang="en-GB" sz="2000" dirty="0"/>
              <a:t>Comparing</a:t>
            </a:r>
          </a:p>
          <a:p>
            <a:r>
              <a:rPr lang="en-GB" sz="2000" dirty="0"/>
              <a:t>Counting</a:t>
            </a:r>
          </a:p>
          <a:p>
            <a:r>
              <a:rPr lang="en-GB" sz="2000" dirty="0"/>
              <a:t>1:1 counting</a:t>
            </a:r>
          </a:p>
          <a:p>
            <a:r>
              <a:rPr lang="en-GB" sz="2000" dirty="0"/>
              <a:t>Number recognition</a:t>
            </a:r>
          </a:p>
          <a:p>
            <a:r>
              <a:rPr lang="en-GB" sz="2000" dirty="0"/>
              <a:t>Representing numbers using numerals, marks and fingers</a:t>
            </a:r>
          </a:p>
          <a:p>
            <a:r>
              <a:rPr lang="en-GB" sz="2000" dirty="0"/>
              <a:t>Finding different ways to make a number</a:t>
            </a:r>
          </a:p>
          <a:p>
            <a:endParaRPr lang="en-GB" sz="2000" dirty="0"/>
          </a:p>
          <a:p>
            <a:endParaRPr lang="en-GB" dirty="0"/>
          </a:p>
        </p:txBody>
      </p:sp>
    </p:spTree>
    <p:extLst>
      <p:ext uri="{BB962C8B-B14F-4D97-AF65-F5344CB8AC3E}">
        <p14:creationId xmlns:p14="http://schemas.microsoft.com/office/powerpoint/2010/main" val="2884260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Power maths examples</a:t>
            </a:r>
          </a:p>
        </p:txBody>
      </p:sp>
    </p:spTree>
    <p:extLst>
      <p:ext uri="{BB962C8B-B14F-4D97-AF65-F5344CB8AC3E}">
        <p14:creationId xmlns:p14="http://schemas.microsoft.com/office/powerpoint/2010/main" val="3013473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a concept using smaller numbers</a:t>
            </a:r>
          </a:p>
        </p:txBody>
      </p:sp>
      <p:pic>
        <p:nvPicPr>
          <p:cNvPr id="4" name="Content Placeholder 3"/>
          <p:cNvPicPr>
            <a:picLocks noGrp="1" noChangeAspect="1"/>
          </p:cNvPicPr>
          <p:nvPr>
            <p:ph idx="1"/>
          </p:nvPr>
        </p:nvPicPr>
        <p:blipFill>
          <a:blip r:embed="rId2"/>
          <a:stretch>
            <a:fillRect/>
          </a:stretch>
        </p:blipFill>
        <p:spPr>
          <a:xfrm>
            <a:off x="2176198" y="1765737"/>
            <a:ext cx="7223514" cy="4603532"/>
          </a:xfrm>
          <a:prstGeom prst="rect">
            <a:avLst/>
          </a:prstGeom>
        </p:spPr>
      </p:pic>
    </p:spTree>
    <p:extLst>
      <p:ext uri="{BB962C8B-B14F-4D97-AF65-F5344CB8AC3E}">
        <p14:creationId xmlns:p14="http://schemas.microsoft.com/office/powerpoint/2010/main" val="311838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800" y="870908"/>
            <a:ext cx="9720072" cy="1499616"/>
          </a:xfrm>
        </p:spPr>
        <p:txBody>
          <a:bodyPr/>
          <a:lstStyle/>
          <a:p>
            <a:pPr algn="ctr"/>
            <a:r>
              <a:rPr lang="en-GB" dirty="0"/>
              <a:t>Counting to 4</a:t>
            </a:r>
          </a:p>
        </p:txBody>
      </p:sp>
      <p:pic>
        <p:nvPicPr>
          <p:cNvPr id="4" name="Content Placeholder 3"/>
          <p:cNvPicPr>
            <a:picLocks noGrp="1" noChangeAspect="1"/>
          </p:cNvPicPr>
          <p:nvPr>
            <p:ph idx="1"/>
          </p:nvPr>
        </p:nvPicPr>
        <p:blipFill>
          <a:blip r:embed="rId2"/>
          <a:stretch>
            <a:fillRect/>
          </a:stretch>
        </p:blipFill>
        <p:spPr>
          <a:xfrm>
            <a:off x="126681" y="2932387"/>
            <a:ext cx="5467110" cy="3484179"/>
          </a:xfrm>
          <a:prstGeom prst="rect">
            <a:avLst/>
          </a:prstGeom>
        </p:spPr>
      </p:pic>
      <p:pic>
        <p:nvPicPr>
          <p:cNvPr id="5" name="Picture 4"/>
          <p:cNvPicPr>
            <a:picLocks noChangeAspect="1"/>
          </p:cNvPicPr>
          <p:nvPr/>
        </p:nvPicPr>
        <p:blipFill>
          <a:blip r:embed="rId3"/>
          <a:stretch>
            <a:fillRect/>
          </a:stretch>
        </p:blipFill>
        <p:spPr>
          <a:xfrm>
            <a:off x="6053957" y="0"/>
            <a:ext cx="5086209" cy="3241431"/>
          </a:xfrm>
          <a:prstGeom prst="rect">
            <a:avLst/>
          </a:prstGeom>
        </p:spPr>
      </p:pic>
      <p:pic>
        <p:nvPicPr>
          <p:cNvPr id="6" name="Picture 5"/>
          <p:cNvPicPr>
            <a:picLocks noChangeAspect="1"/>
          </p:cNvPicPr>
          <p:nvPr/>
        </p:nvPicPr>
        <p:blipFill>
          <a:blip r:embed="rId4"/>
          <a:stretch>
            <a:fillRect/>
          </a:stretch>
        </p:blipFill>
        <p:spPr>
          <a:xfrm>
            <a:off x="6053957" y="3241431"/>
            <a:ext cx="5323981" cy="3392963"/>
          </a:xfrm>
          <a:prstGeom prst="rect">
            <a:avLst/>
          </a:prstGeom>
        </p:spPr>
      </p:pic>
    </p:spTree>
    <p:extLst>
      <p:ext uri="{BB962C8B-B14F-4D97-AF65-F5344CB8AC3E}">
        <p14:creationId xmlns:p14="http://schemas.microsoft.com/office/powerpoint/2010/main" val="3897054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32" y="0"/>
            <a:ext cx="9720072" cy="1499616"/>
          </a:xfrm>
        </p:spPr>
        <p:txBody>
          <a:bodyPr/>
          <a:lstStyle/>
          <a:p>
            <a:pPr algn="ctr"/>
            <a:r>
              <a:rPr lang="en-GB" dirty="0"/>
              <a:t>Counting to 4</a:t>
            </a:r>
          </a:p>
        </p:txBody>
      </p:sp>
      <p:pic>
        <p:nvPicPr>
          <p:cNvPr id="4" name="Picture 3"/>
          <p:cNvPicPr>
            <a:picLocks noChangeAspect="1"/>
          </p:cNvPicPr>
          <p:nvPr/>
        </p:nvPicPr>
        <p:blipFill>
          <a:blip r:embed="rId2"/>
          <a:stretch>
            <a:fillRect/>
          </a:stretch>
        </p:blipFill>
        <p:spPr>
          <a:xfrm>
            <a:off x="1939135" y="1198179"/>
            <a:ext cx="7795465" cy="4968035"/>
          </a:xfrm>
          <a:prstGeom prst="rect">
            <a:avLst/>
          </a:prstGeom>
        </p:spPr>
      </p:pic>
    </p:spTree>
    <p:extLst>
      <p:ext uri="{BB962C8B-B14F-4D97-AF65-F5344CB8AC3E}">
        <p14:creationId xmlns:p14="http://schemas.microsoft.com/office/powerpoint/2010/main" val="4039951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Counting to 10</a:t>
            </a:r>
          </a:p>
        </p:txBody>
      </p:sp>
      <p:pic>
        <p:nvPicPr>
          <p:cNvPr id="6" name="Picture 5"/>
          <p:cNvPicPr>
            <a:picLocks noChangeAspect="1"/>
          </p:cNvPicPr>
          <p:nvPr/>
        </p:nvPicPr>
        <p:blipFill>
          <a:blip r:embed="rId2"/>
          <a:stretch>
            <a:fillRect/>
          </a:stretch>
        </p:blipFill>
        <p:spPr>
          <a:xfrm>
            <a:off x="1498623" y="1386998"/>
            <a:ext cx="8771082" cy="5344878"/>
          </a:xfrm>
          <a:prstGeom prst="rect">
            <a:avLst/>
          </a:prstGeom>
        </p:spPr>
      </p:pic>
    </p:spTree>
    <p:extLst>
      <p:ext uri="{BB962C8B-B14F-4D97-AF65-F5344CB8AC3E}">
        <p14:creationId xmlns:p14="http://schemas.microsoft.com/office/powerpoint/2010/main" val="3531027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583" y="0"/>
            <a:ext cx="9720072" cy="1499616"/>
          </a:xfrm>
        </p:spPr>
        <p:txBody>
          <a:bodyPr/>
          <a:lstStyle/>
          <a:p>
            <a:pPr algn="ctr"/>
            <a:r>
              <a:rPr lang="en-GB" dirty="0"/>
              <a:t>Sorting</a:t>
            </a:r>
          </a:p>
        </p:txBody>
      </p:sp>
      <p:pic>
        <p:nvPicPr>
          <p:cNvPr id="4" name="Picture 3"/>
          <p:cNvPicPr>
            <a:picLocks noChangeAspect="1"/>
          </p:cNvPicPr>
          <p:nvPr/>
        </p:nvPicPr>
        <p:blipFill>
          <a:blip r:embed="rId2"/>
          <a:stretch>
            <a:fillRect/>
          </a:stretch>
        </p:blipFill>
        <p:spPr>
          <a:xfrm>
            <a:off x="1112051" y="1028543"/>
            <a:ext cx="8757163" cy="5580924"/>
          </a:xfrm>
          <a:prstGeom prst="rect">
            <a:avLst/>
          </a:prstGeom>
        </p:spPr>
      </p:pic>
    </p:spTree>
    <p:extLst>
      <p:ext uri="{BB962C8B-B14F-4D97-AF65-F5344CB8AC3E}">
        <p14:creationId xmlns:p14="http://schemas.microsoft.com/office/powerpoint/2010/main" val="341401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comparing</a:t>
            </a:r>
          </a:p>
        </p:txBody>
      </p:sp>
      <p:pic>
        <p:nvPicPr>
          <p:cNvPr id="4" name="Content Placeholder 3"/>
          <p:cNvPicPr>
            <a:picLocks noGrp="1" noChangeAspect="1"/>
          </p:cNvPicPr>
          <p:nvPr>
            <p:ph idx="1"/>
          </p:nvPr>
        </p:nvPicPr>
        <p:blipFill>
          <a:blip r:embed="rId2"/>
          <a:stretch>
            <a:fillRect/>
          </a:stretch>
        </p:blipFill>
        <p:spPr>
          <a:xfrm>
            <a:off x="220718" y="2648608"/>
            <a:ext cx="5244469" cy="3342290"/>
          </a:xfrm>
          <a:prstGeom prst="rect">
            <a:avLst/>
          </a:prstGeom>
        </p:spPr>
      </p:pic>
      <p:pic>
        <p:nvPicPr>
          <p:cNvPr id="5" name="Picture 4"/>
          <p:cNvPicPr>
            <a:picLocks noChangeAspect="1"/>
          </p:cNvPicPr>
          <p:nvPr/>
        </p:nvPicPr>
        <p:blipFill>
          <a:blip r:embed="rId3"/>
          <a:stretch>
            <a:fillRect/>
          </a:stretch>
        </p:blipFill>
        <p:spPr>
          <a:xfrm>
            <a:off x="5738649" y="2518378"/>
            <a:ext cx="5448816" cy="3472520"/>
          </a:xfrm>
          <a:prstGeom prst="rect">
            <a:avLst/>
          </a:prstGeom>
        </p:spPr>
      </p:pic>
    </p:spTree>
    <p:extLst>
      <p:ext uri="{BB962C8B-B14F-4D97-AF65-F5344CB8AC3E}">
        <p14:creationId xmlns:p14="http://schemas.microsoft.com/office/powerpoint/2010/main" val="887384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comparing</a:t>
            </a:r>
          </a:p>
        </p:txBody>
      </p:sp>
      <p:pic>
        <p:nvPicPr>
          <p:cNvPr id="5" name="Content Placeholder 4"/>
          <p:cNvPicPr>
            <a:picLocks noGrp="1" noChangeAspect="1"/>
          </p:cNvPicPr>
          <p:nvPr>
            <p:ph idx="1"/>
          </p:nvPr>
        </p:nvPicPr>
        <p:blipFill>
          <a:blip r:embed="rId2"/>
          <a:stretch>
            <a:fillRect/>
          </a:stretch>
        </p:blipFill>
        <p:spPr>
          <a:xfrm>
            <a:off x="157655" y="2427890"/>
            <a:ext cx="5555863" cy="3540741"/>
          </a:xfrm>
          <a:prstGeom prst="rect">
            <a:avLst/>
          </a:prstGeom>
        </p:spPr>
      </p:pic>
      <p:pic>
        <p:nvPicPr>
          <p:cNvPr id="6" name="Picture 5"/>
          <p:cNvPicPr>
            <a:picLocks noChangeAspect="1"/>
          </p:cNvPicPr>
          <p:nvPr/>
        </p:nvPicPr>
        <p:blipFill>
          <a:blip r:embed="rId3"/>
          <a:stretch>
            <a:fillRect/>
          </a:stretch>
        </p:blipFill>
        <p:spPr>
          <a:xfrm>
            <a:off x="5713518" y="2302663"/>
            <a:ext cx="5948855" cy="3791194"/>
          </a:xfrm>
          <a:prstGeom prst="rect">
            <a:avLst/>
          </a:prstGeom>
        </p:spPr>
      </p:pic>
    </p:spTree>
    <p:extLst>
      <p:ext uri="{BB962C8B-B14F-4D97-AF65-F5344CB8AC3E}">
        <p14:creationId xmlns:p14="http://schemas.microsoft.com/office/powerpoint/2010/main" val="1644714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52" y="112250"/>
            <a:ext cx="9720072" cy="1499616"/>
          </a:xfrm>
        </p:spPr>
        <p:txBody>
          <a:bodyPr/>
          <a:lstStyle/>
          <a:p>
            <a:pPr algn="ctr"/>
            <a:r>
              <a:rPr lang="en-GB" dirty="0"/>
              <a:t>Addition to 10</a:t>
            </a:r>
            <a:br>
              <a:rPr lang="en-GB" dirty="0"/>
            </a:br>
            <a:r>
              <a:rPr lang="en-GB" dirty="0"/>
              <a:t>Part / whole method</a:t>
            </a:r>
          </a:p>
        </p:txBody>
      </p:sp>
      <p:pic>
        <p:nvPicPr>
          <p:cNvPr id="4" name="Picture 3"/>
          <p:cNvPicPr>
            <a:picLocks noChangeAspect="1"/>
          </p:cNvPicPr>
          <p:nvPr/>
        </p:nvPicPr>
        <p:blipFill>
          <a:blip r:embed="rId2"/>
          <a:stretch>
            <a:fillRect/>
          </a:stretch>
        </p:blipFill>
        <p:spPr>
          <a:xfrm>
            <a:off x="1324304" y="1335024"/>
            <a:ext cx="7970500" cy="4948547"/>
          </a:xfrm>
          <a:prstGeom prst="rect">
            <a:avLst/>
          </a:prstGeom>
        </p:spPr>
      </p:pic>
    </p:spTree>
    <p:extLst>
      <p:ext uri="{BB962C8B-B14F-4D97-AF65-F5344CB8AC3E}">
        <p14:creationId xmlns:p14="http://schemas.microsoft.com/office/powerpoint/2010/main" val="170571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chemeClr val="tx1"/>
                </a:solidFill>
              </a:rPr>
              <a:t>Developing number sense through:</a:t>
            </a:r>
            <a:br>
              <a:rPr lang="en-GB" sz="5400" dirty="0">
                <a:solidFill>
                  <a:schemeClr val="tx1"/>
                </a:solidFill>
              </a:rPr>
            </a:br>
            <a:r>
              <a:rPr lang="en-GB" sz="5400" dirty="0">
                <a:solidFill>
                  <a:schemeClr val="tx1"/>
                </a:solidFill>
              </a:rPr>
              <a:t> ROUTINES</a:t>
            </a:r>
            <a:endParaRPr lang="en-GB"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7810" y="2137268"/>
            <a:ext cx="2652674" cy="193556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3"/>
          <a:srcRect l="52426" t="12202" r="5446" b="51941"/>
          <a:stretch/>
        </p:blipFill>
        <p:spPr>
          <a:xfrm>
            <a:off x="9008755" y="2137268"/>
            <a:ext cx="2745439" cy="181075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513" y="4535857"/>
            <a:ext cx="2700164" cy="220098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6926" y="4535857"/>
            <a:ext cx="2877786" cy="215834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7223" y="2084832"/>
            <a:ext cx="2688453" cy="195813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7"/>
          <a:stretch>
            <a:fillRect/>
          </a:stretch>
        </p:blipFill>
        <p:spPr>
          <a:xfrm>
            <a:off x="1177713" y="4593417"/>
            <a:ext cx="3012868" cy="214342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95481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Problem solving</a:t>
            </a:r>
          </a:p>
        </p:txBody>
      </p:sp>
    </p:spTree>
    <p:extLst>
      <p:ext uri="{BB962C8B-B14F-4D97-AF65-F5344CB8AC3E}">
        <p14:creationId xmlns:p14="http://schemas.microsoft.com/office/powerpoint/2010/main" val="1977544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strategies</a:t>
            </a:r>
          </a:p>
        </p:txBody>
      </p:sp>
      <p:sp>
        <p:nvSpPr>
          <p:cNvPr id="3" name="Content Placeholder 2"/>
          <p:cNvSpPr>
            <a:spLocks noGrp="1"/>
          </p:cNvSpPr>
          <p:nvPr>
            <p:ph idx="1"/>
          </p:nvPr>
        </p:nvSpPr>
        <p:spPr>
          <a:xfrm>
            <a:off x="1024128" y="1271239"/>
            <a:ext cx="9720073" cy="5038121"/>
          </a:xfrm>
        </p:spPr>
        <p:txBody>
          <a:bodyPr>
            <a:noAutofit/>
          </a:bodyPr>
          <a:lstStyle/>
          <a:p>
            <a:r>
              <a:rPr lang="en-GB" sz="2400" dirty="0"/>
              <a:t>Teach children how to approach problem solving</a:t>
            </a:r>
          </a:p>
          <a:p>
            <a:endParaRPr lang="en-GB" sz="2400" dirty="0"/>
          </a:p>
          <a:p>
            <a:r>
              <a:rPr lang="en-GB" sz="2400" dirty="0"/>
              <a:t>Strategies:</a:t>
            </a:r>
          </a:p>
          <a:p>
            <a:r>
              <a:rPr lang="en-GB" sz="2400" dirty="0"/>
              <a:t>Look for a pattern</a:t>
            </a:r>
          </a:p>
          <a:p>
            <a:r>
              <a:rPr lang="en-GB" sz="2400" dirty="0"/>
              <a:t>Draw a picture</a:t>
            </a:r>
          </a:p>
          <a:p>
            <a:r>
              <a:rPr lang="en-GB" sz="2400" dirty="0"/>
              <a:t>Make a prediction</a:t>
            </a:r>
          </a:p>
          <a:p>
            <a:r>
              <a:rPr lang="en-GB" sz="2400" dirty="0"/>
              <a:t>Reason logically</a:t>
            </a:r>
          </a:p>
          <a:p>
            <a:r>
              <a:rPr lang="en-GB" sz="2400" dirty="0"/>
              <a:t>Act it out</a:t>
            </a:r>
          </a:p>
        </p:txBody>
      </p:sp>
    </p:spTree>
    <p:extLst>
      <p:ext uri="{BB962C8B-B14F-4D97-AF65-F5344CB8AC3E}">
        <p14:creationId xmlns:p14="http://schemas.microsoft.com/office/powerpoint/2010/main" val="61888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Who is the tallest In our class?</a:t>
            </a:r>
          </a:p>
        </p:txBody>
      </p:sp>
      <p:sp>
        <p:nvSpPr>
          <p:cNvPr id="3" name="Content Placeholder 2"/>
          <p:cNvSpPr>
            <a:spLocks noGrp="1"/>
          </p:cNvSpPr>
          <p:nvPr>
            <p:ph idx="1"/>
          </p:nvPr>
        </p:nvSpPr>
        <p:spPr>
          <a:xfrm>
            <a:off x="1024128" y="1271239"/>
            <a:ext cx="9720073" cy="5038121"/>
          </a:xfrm>
        </p:spPr>
        <p:txBody>
          <a:bodyPr>
            <a:noAutofit/>
          </a:bodyPr>
          <a:lstStyle/>
          <a:p>
            <a:r>
              <a:rPr lang="en-GB" sz="4000" dirty="0"/>
              <a:t>What will you do?</a:t>
            </a:r>
          </a:p>
        </p:txBody>
      </p:sp>
    </p:spTree>
    <p:extLst>
      <p:ext uri="{BB962C8B-B14F-4D97-AF65-F5344CB8AC3E}">
        <p14:creationId xmlns:p14="http://schemas.microsoft.com/office/powerpoint/2010/main" val="26366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499616"/>
          </a:xfrm>
        </p:spPr>
        <p:txBody>
          <a:bodyPr/>
          <a:lstStyle/>
          <a:p>
            <a:pPr algn="ctr"/>
            <a:r>
              <a:rPr lang="en-GB" dirty="0"/>
              <a:t>Show me 10</a:t>
            </a:r>
          </a:p>
        </p:txBody>
      </p:sp>
      <p:sp>
        <p:nvSpPr>
          <p:cNvPr id="3" name="Content Placeholder 2"/>
          <p:cNvSpPr>
            <a:spLocks noGrp="1"/>
          </p:cNvSpPr>
          <p:nvPr>
            <p:ph idx="1"/>
          </p:nvPr>
        </p:nvSpPr>
        <p:spPr>
          <a:xfrm>
            <a:off x="1024128" y="1271239"/>
            <a:ext cx="9720073" cy="5038121"/>
          </a:xfrm>
        </p:spPr>
        <p:txBody>
          <a:bodyPr>
            <a:noAutofit/>
          </a:bodyPr>
          <a:lstStyle/>
          <a:p>
            <a:r>
              <a:rPr lang="en-GB" sz="4000" dirty="0"/>
              <a:t>There are some shapes in the bags, the number of sides totals 10, which shapes could they be?</a:t>
            </a:r>
          </a:p>
        </p:txBody>
      </p:sp>
      <p:sp>
        <p:nvSpPr>
          <p:cNvPr id="5" name="Rectangle 4"/>
          <p:cNvSpPr/>
          <p:nvPr/>
        </p:nvSpPr>
        <p:spPr>
          <a:xfrm>
            <a:off x="505839" y="4649821"/>
            <a:ext cx="2256817" cy="1284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p:cNvSpPr/>
          <p:nvPr/>
        </p:nvSpPr>
        <p:spPr>
          <a:xfrm>
            <a:off x="3955655" y="2770855"/>
            <a:ext cx="1517515" cy="18093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598465" y="2801565"/>
            <a:ext cx="2120630" cy="1848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649838" y="4580199"/>
            <a:ext cx="1809345" cy="1575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0806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Other examples</a:t>
            </a:r>
          </a:p>
        </p:txBody>
      </p:sp>
    </p:spTree>
    <p:extLst>
      <p:ext uri="{BB962C8B-B14F-4D97-AF65-F5344CB8AC3E}">
        <p14:creationId xmlns:p14="http://schemas.microsoft.com/office/powerpoint/2010/main" val="1382390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1271239"/>
            <a:ext cx="9720073" cy="5038121"/>
          </a:xfrm>
        </p:spPr>
        <p:txBody>
          <a:bodyPr>
            <a:noAutofit/>
          </a:bodyPr>
          <a:lstStyle/>
          <a:p>
            <a:r>
              <a:rPr lang="en-GB" sz="4000" dirty="0"/>
              <a:t>When you cut a square in half you get a triangle. Is this always, sometimes or never true?</a:t>
            </a:r>
          </a:p>
          <a:p>
            <a:endParaRPr lang="en-GB" sz="4000" dirty="0"/>
          </a:p>
          <a:p>
            <a:r>
              <a:rPr lang="en-GB" sz="4000" dirty="0"/>
              <a:t>6 is bigger than 5 and smaller than 10. Can you think of another and another?</a:t>
            </a:r>
          </a:p>
        </p:txBody>
      </p:sp>
    </p:spTree>
    <p:extLst>
      <p:ext uri="{BB962C8B-B14F-4D97-AF65-F5344CB8AC3E}">
        <p14:creationId xmlns:p14="http://schemas.microsoft.com/office/powerpoint/2010/main" val="409602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1271239"/>
            <a:ext cx="9720073" cy="5038121"/>
          </a:xfrm>
        </p:spPr>
        <p:txBody>
          <a:bodyPr>
            <a:noAutofit/>
          </a:bodyPr>
          <a:lstStyle/>
          <a:p>
            <a:r>
              <a:rPr lang="en-GB" sz="4000" dirty="0"/>
              <a:t>Which of these shapes is the odd one out?</a:t>
            </a:r>
          </a:p>
        </p:txBody>
      </p:sp>
      <p:sp>
        <p:nvSpPr>
          <p:cNvPr id="5" name="Rectangle 4"/>
          <p:cNvSpPr/>
          <p:nvPr/>
        </p:nvSpPr>
        <p:spPr>
          <a:xfrm>
            <a:off x="1024128" y="3073940"/>
            <a:ext cx="2341642" cy="2062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p:cNvSpPr/>
          <p:nvPr/>
        </p:nvSpPr>
        <p:spPr>
          <a:xfrm>
            <a:off x="4435812" y="2568102"/>
            <a:ext cx="2859932" cy="27237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rallelogram 6"/>
          <p:cNvSpPr/>
          <p:nvPr/>
        </p:nvSpPr>
        <p:spPr>
          <a:xfrm>
            <a:off x="8365787" y="3073940"/>
            <a:ext cx="3501958" cy="221790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2814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Maths books</a:t>
            </a:r>
          </a:p>
        </p:txBody>
      </p:sp>
    </p:spTree>
    <p:extLst>
      <p:ext uri="{BB962C8B-B14F-4D97-AF65-F5344CB8AC3E}">
        <p14:creationId xmlns:p14="http://schemas.microsoft.com/office/powerpoint/2010/main" val="4140627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2048"/>
          <p:cNvPicPr>
            <a:picLocks noChangeAspect="1"/>
          </p:cNvPicPr>
          <p:nvPr/>
        </p:nvPicPr>
        <p:blipFill>
          <a:blip r:embed="rId2"/>
          <a:stretch>
            <a:fillRect/>
          </a:stretch>
        </p:blipFill>
        <p:spPr>
          <a:xfrm>
            <a:off x="1182414" y="43232"/>
            <a:ext cx="4840014" cy="3406705"/>
          </a:xfrm>
          <a:prstGeom prst="rect">
            <a:avLst/>
          </a:prstGeom>
        </p:spPr>
      </p:pic>
      <p:pic>
        <p:nvPicPr>
          <p:cNvPr id="2050" name="Picture 2049"/>
          <p:cNvPicPr>
            <a:picLocks noChangeAspect="1"/>
          </p:cNvPicPr>
          <p:nvPr/>
        </p:nvPicPr>
        <p:blipFill>
          <a:blip r:embed="rId3"/>
          <a:stretch>
            <a:fillRect/>
          </a:stretch>
        </p:blipFill>
        <p:spPr>
          <a:xfrm>
            <a:off x="6197217" y="43232"/>
            <a:ext cx="4886312" cy="3406705"/>
          </a:xfrm>
          <a:prstGeom prst="rect">
            <a:avLst/>
          </a:prstGeom>
        </p:spPr>
      </p:pic>
      <p:pic>
        <p:nvPicPr>
          <p:cNvPr id="2054" name="Picture 2053"/>
          <p:cNvPicPr>
            <a:picLocks noChangeAspect="1"/>
          </p:cNvPicPr>
          <p:nvPr/>
        </p:nvPicPr>
        <p:blipFill>
          <a:blip r:embed="rId4"/>
          <a:stretch>
            <a:fillRect/>
          </a:stretch>
        </p:blipFill>
        <p:spPr>
          <a:xfrm>
            <a:off x="1357203" y="3443513"/>
            <a:ext cx="4726920" cy="3287149"/>
          </a:xfrm>
          <a:prstGeom prst="rect">
            <a:avLst/>
          </a:prstGeom>
        </p:spPr>
      </p:pic>
      <p:pic>
        <p:nvPicPr>
          <p:cNvPr id="2055" name="Picture 2054"/>
          <p:cNvPicPr>
            <a:picLocks noChangeAspect="1"/>
          </p:cNvPicPr>
          <p:nvPr/>
        </p:nvPicPr>
        <p:blipFill>
          <a:blip r:embed="rId5"/>
          <a:stretch>
            <a:fillRect/>
          </a:stretch>
        </p:blipFill>
        <p:spPr>
          <a:xfrm>
            <a:off x="6273309" y="3449937"/>
            <a:ext cx="4726921" cy="3280725"/>
          </a:xfrm>
          <a:prstGeom prst="rect">
            <a:avLst/>
          </a:prstGeom>
        </p:spPr>
      </p:pic>
    </p:spTree>
    <p:extLst>
      <p:ext uri="{BB962C8B-B14F-4D97-AF65-F5344CB8AC3E}">
        <p14:creationId xmlns:p14="http://schemas.microsoft.com/office/powerpoint/2010/main" val="813435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541512" cy="1463040"/>
          </a:xfrm>
        </p:spPr>
        <p:txBody>
          <a:bodyPr/>
          <a:lstStyle/>
          <a:p>
            <a:pPr algn="ctr"/>
            <a:r>
              <a:rPr lang="en-GB" dirty="0"/>
              <a:t>Thank you for coming </a:t>
            </a:r>
            <a:r>
              <a:rPr lang="en-GB" dirty="0">
                <a:sym typeface="Wingdings" panose="05000000000000000000" pitchFamily="2" charset="2"/>
              </a:rPr>
              <a:t></a:t>
            </a:r>
            <a:endParaRPr lang="en-GB" dirty="0"/>
          </a:p>
        </p:txBody>
      </p:sp>
    </p:spTree>
    <p:extLst>
      <p:ext uri="{BB962C8B-B14F-4D97-AF65-F5344CB8AC3E}">
        <p14:creationId xmlns:p14="http://schemas.microsoft.com/office/powerpoint/2010/main" val="1078874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chemeClr val="tx1"/>
                </a:solidFill>
              </a:rPr>
              <a:t>Developing number sense through:</a:t>
            </a:r>
            <a:br>
              <a:rPr lang="en-GB" sz="5400" dirty="0">
                <a:solidFill>
                  <a:schemeClr val="tx1"/>
                </a:solidFill>
              </a:rPr>
            </a:br>
            <a:r>
              <a:rPr lang="en-GB" sz="5400" dirty="0">
                <a:solidFill>
                  <a:schemeClr val="tx1"/>
                </a:solidFill>
              </a:rPr>
              <a:t> GAMES</a:t>
            </a:r>
            <a:endParaRPr lang="en-GB"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807" y="2084832"/>
            <a:ext cx="2126177" cy="210491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250" y="2122391"/>
            <a:ext cx="3205112" cy="199020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613455" y="5093704"/>
            <a:ext cx="2711507" cy="157898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379" y="4674686"/>
            <a:ext cx="2674193" cy="208535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a:stretch>
            <a:fillRect/>
          </a:stretch>
        </p:blipFill>
        <p:spPr>
          <a:xfrm>
            <a:off x="4517345" y="4683239"/>
            <a:ext cx="2697508" cy="190254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3574" y="2111523"/>
            <a:ext cx="2719529" cy="203964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0026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chemeClr val="tx1"/>
                </a:solidFill>
              </a:rPr>
              <a:t>Developing number sense through:</a:t>
            </a:r>
            <a:br>
              <a:rPr lang="en-GB" sz="5400" dirty="0">
                <a:solidFill>
                  <a:schemeClr val="tx1"/>
                </a:solidFill>
              </a:rPr>
            </a:br>
            <a:r>
              <a:rPr lang="en-GB" sz="5400" dirty="0">
                <a:solidFill>
                  <a:schemeClr val="tx1"/>
                </a:solidFill>
              </a:rPr>
              <a:t> RHYMES AND STORIES</a:t>
            </a:r>
            <a:endParaRPr lang="en-GB"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48" y="2324840"/>
            <a:ext cx="2809241" cy="188082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818" b="3576"/>
          <a:stretch/>
        </p:blipFill>
        <p:spPr>
          <a:xfrm>
            <a:off x="4593426" y="2261497"/>
            <a:ext cx="3190658" cy="204183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297" y="2243191"/>
            <a:ext cx="2867018" cy="208837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24" y="4543344"/>
            <a:ext cx="3075005" cy="211744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3546" y="4558173"/>
            <a:ext cx="2699650" cy="218699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2024" y="4543701"/>
            <a:ext cx="2443622" cy="222378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76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solidFill>
                  <a:schemeClr val="tx1"/>
                </a:solidFill>
              </a:rPr>
              <a:t>Developing number sense through:</a:t>
            </a:r>
            <a:br>
              <a:rPr lang="en-GB" sz="4800" dirty="0">
                <a:solidFill>
                  <a:schemeClr val="tx1"/>
                </a:solidFill>
              </a:rPr>
            </a:br>
            <a:r>
              <a:rPr lang="en-GB" sz="4800" dirty="0">
                <a:solidFill>
                  <a:schemeClr val="tx1"/>
                </a:solidFill>
              </a:rPr>
              <a:t> PATTERN SPOTTING</a:t>
            </a:r>
            <a:endParaRPr lang="en-GB"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950" y="2320336"/>
            <a:ext cx="2420723" cy="211410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Content Placeholder 7" descr="A picture containing floor, indoor&#10;&#10;Description generated with very high confidence">
            <a:extLst>
              <a:ext uri="{FF2B5EF4-FFF2-40B4-BE49-F238E27FC236}">
                <a16:creationId xmlns:a16="http://schemas.microsoft.com/office/drawing/2014/main" id="{A3A6DEAB-AA27-4AA2-9166-DD606356A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94" t="10195" r="11447" b="13280"/>
          <a:stretch/>
        </p:blipFill>
        <p:spPr>
          <a:xfrm>
            <a:off x="4966721" y="2271886"/>
            <a:ext cx="2413429" cy="207047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1333"/>
          <a:stretch/>
        </p:blipFill>
        <p:spPr>
          <a:xfrm>
            <a:off x="8708527" y="2260774"/>
            <a:ext cx="2517601" cy="211565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Content Placeholder 3" descr="Screenshot 2015-07-02 13.15.44.png"/>
          <p:cNvPicPr>
            <a:picLocks noChangeAspect="1"/>
          </p:cNvPicPr>
          <p:nvPr/>
        </p:nvPicPr>
        <p:blipFill rotWithShape="1">
          <a:blip r:embed="rId5">
            <a:extLst>
              <a:ext uri="{28A0092B-C50C-407E-A947-70E740481C1C}">
                <a14:useLocalDpi xmlns:a14="http://schemas.microsoft.com/office/drawing/2010/main" val="0"/>
              </a:ext>
            </a:extLst>
          </a:blip>
          <a:srcRect l="9426" t="7476" r="62406" b="7600"/>
          <a:stretch/>
        </p:blipFill>
        <p:spPr>
          <a:xfrm>
            <a:off x="5197138" y="4533688"/>
            <a:ext cx="2194528" cy="208972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Content Placeholder 7" descr="match the numeral.jpg"/>
          <p:cNvPicPr>
            <a:picLocks noChangeAspect="1"/>
          </p:cNvPicPr>
          <p:nvPr/>
        </p:nvPicPr>
        <p:blipFill>
          <a:blip r:embed="rId6" cstate="print">
            <a:extLst>
              <a:ext uri="{28A0092B-C50C-407E-A947-70E740481C1C}">
                <a14:useLocalDpi xmlns:a14="http://schemas.microsoft.com/office/drawing/2010/main" val="0"/>
              </a:ext>
            </a:extLst>
          </a:blip>
          <a:srcRect t="2598" b="2598"/>
          <a:stretch>
            <a:fillRect/>
          </a:stretch>
        </p:blipFill>
        <p:spPr>
          <a:xfrm>
            <a:off x="1024128" y="4682195"/>
            <a:ext cx="2648545" cy="188320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7118" y="4563482"/>
            <a:ext cx="2417564" cy="207674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27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What is our approach to maths?</a:t>
            </a:r>
          </a:p>
        </p:txBody>
      </p:sp>
      <p:sp>
        <p:nvSpPr>
          <p:cNvPr id="3" name="Content Placeholder 2"/>
          <p:cNvSpPr>
            <a:spLocks noGrp="1"/>
          </p:cNvSpPr>
          <p:nvPr>
            <p:ph idx="1"/>
          </p:nvPr>
        </p:nvSpPr>
        <p:spPr>
          <a:xfrm>
            <a:off x="1024128" y="2221323"/>
            <a:ext cx="10084859" cy="3769574"/>
          </a:xfrm>
        </p:spPr>
        <p:txBody>
          <a:bodyPr>
            <a:normAutofit fontScale="85000" lnSpcReduction="10000"/>
          </a:bodyPr>
          <a:lstStyle/>
          <a:p>
            <a:pPr fontAlgn="base"/>
            <a:r>
              <a:rPr lang="en-GB" sz="2400" dirty="0">
                <a:solidFill>
                  <a:schemeClr val="accent1"/>
                </a:solidFill>
              </a:rPr>
              <a:t>A 2012 study by the Guardian showed that mathematical anxiety is believed to affect about a quarter of the population, which would equate to more than 2 million school children in England alone. This included children as young as six years old</a:t>
            </a:r>
          </a:p>
          <a:p>
            <a:pPr fontAlgn="base"/>
            <a:r>
              <a:rPr lang="en-GB" sz="2400" dirty="0"/>
              <a:t>We use a hybrid of Power Maths and Singapore maths to build students’ mathematical fluency without the need for rote learning.</a:t>
            </a:r>
          </a:p>
          <a:p>
            <a:pPr fontAlgn="base"/>
            <a:r>
              <a:rPr lang="en-GB" sz="2400" dirty="0"/>
              <a:t>It has a huge emphasis on problem solving and working together to share and explain our thinking. Being able to complete maths questions is only the first step, to be able to share their thinking and explain to others helps embed concepts and support children to truly master them. </a:t>
            </a:r>
          </a:p>
          <a:p>
            <a:r>
              <a:rPr lang="en-GB" sz="2400" dirty="0"/>
              <a:t>Introduces new concepts using Bruner’s Concrete Pictorial Abstract (CPA) approach – further detail to follow.</a:t>
            </a:r>
          </a:p>
          <a:p>
            <a:r>
              <a:rPr lang="en-GB" sz="2400" dirty="0"/>
              <a:t>Pupils learn to think mathematically as opposed to reciting formulas they don’t understand.</a:t>
            </a:r>
          </a:p>
          <a:p>
            <a:endParaRPr lang="en-GB" sz="2400" dirty="0"/>
          </a:p>
          <a:p>
            <a:endParaRPr lang="en-GB" sz="2400" dirty="0"/>
          </a:p>
        </p:txBody>
      </p:sp>
    </p:spTree>
    <p:extLst>
      <p:ext uri="{BB962C8B-B14F-4D97-AF65-F5344CB8AC3E}">
        <p14:creationId xmlns:p14="http://schemas.microsoft.com/office/powerpoint/2010/main" val="318561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Why we choose power/</a:t>
            </a:r>
            <a:r>
              <a:rPr lang="en-GB" dirty="0" err="1"/>
              <a:t>singapore</a:t>
            </a:r>
            <a:r>
              <a:rPr lang="en-GB" dirty="0"/>
              <a:t> maths</a:t>
            </a:r>
          </a:p>
        </p:txBody>
      </p:sp>
      <p:sp>
        <p:nvSpPr>
          <p:cNvPr id="3" name="Content Placeholder 2"/>
          <p:cNvSpPr>
            <a:spLocks noGrp="1"/>
          </p:cNvSpPr>
          <p:nvPr>
            <p:ph idx="1"/>
          </p:nvPr>
        </p:nvSpPr>
        <p:spPr>
          <a:xfrm>
            <a:off x="1024128" y="1717288"/>
            <a:ext cx="10439326" cy="4973444"/>
          </a:xfrm>
        </p:spPr>
        <p:txBody>
          <a:bodyPr>
            <a:normAutofit fontScale="85000" lnSpcReduction="20000"/>
          </a:bodyPr>
          <a:lstStyle/>
          <a:p>
            <a:pPr fontAlgn="base"/>
            <a:r>
              <a:rPr lang="en-GB" sz="2600" dirty="0"/>
              <a:t>It gives </a:t>
            </a:r>
            <a:r>
              <a:rPr lang="en-GB" sz="2600" kern="600" dirty="0"/>
              <a:t>children the ability to think for themselves and encourages children to solve problems in different ways but first giving them the tools to experiment on their own. Challenges any ability by letting them choose their own way.</a:t>
            </a:r>
          </a:p>
          <a:p>
            <a:pPr fontAlgn="base"/>
            <a:endParaRPr lang="en-GB" sz="2600" kern="600" dirty="0"/>
          </a:p>
          <a:p>
            <a:pPr fontAlgn="base"/>
            <a:r>
              <a:rPr lang="en-GB" sz="2600" kern="600" dirty="0"/>
              <a:t>Encourages independent learning as well as co-operation and collaboration.</a:t>
            </a:r>
          </a:p>
          <a:p>
            <a:pPr fontAlgn="base"/>
            <a:endParaRPr lang="en-GB" sz="2600" kern="600" dirty="0"/>
          </a:p>
          <a:p>
            <a:pPr fontAlgn="base"/>
            <a:r>
              <a:rPr lang="en-GB" sz="2600" kern="600" dirty="0"/>
              <a:t>Allows for peer to peer learning.</a:t>
            </a:r>
          </a:p>
          <a:p>
            <a:pPr fontAlgn="base"/>
            <a:endParaRPr lang="en-GB" sz="2600" kern="600" dirty="0"/>
          </a:p>
          <a:p>
            <a:pPr fontAlgn="base"/>
            <a:r>
              <a:rPr lang="en-GB" sz="2600" kern="600" dirty="0"/>
              <a:t>No answer is ever wrong it’s just a step to reaching the right answer.</a:t>
            </a:r>
          </a:p>
          <a:p>
            <a:pPr fontAlgn="base"/>
            <a:endParaRPr lang="en-GB" sz="2600" kern="600" dirty="0"/>
          </a:p>
          <a:p>
            <a:pPr fontAlgn="base"/>
            <a:r>
              <a:rPr lang="en-GB" sz="2600" kern="600" dirty="0"/>
              <a:t>Children solve problems and learn from making their own mistakes. Just telling a child they are wrong and correcting them doesn’t help them learn, letting a child explore and discover mistakes using concrete objects is much more powerful and effective.</a:t>
            </a:r>
          </a:p>
          <a:p>
            <a:pPr fontAlgn="base"/>
            <a:endParaRPr lang="en-GB" dirty="0"/>
          </a:p>
          <a:p>
            <a:pPr fontAlgn="base"/>
            <a:endParaRPr lang="en-GB" dirty="0"/>
          </a:p>
        </p:txBody>
      </p:sp>
    </p:spTree>
    <p:extLst>
      <p:ext uri="{BB962C8B-B14F-4D97-AF65-F5344CB8AC3E}">
        <p14:creationId xmlns:p14="http://schemas.microsoft.com/office/powerpoint/2010/main" val="357042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1016</TotalTime>
  <Words>1480</Words>
  <Application>Microsoft Office PowerPoint</Application>
  <PresentationFormat>Widescreen</PresentationFormat>
  <Paragraphs>149</Paragraphs>
  <Slides>49</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Tw Cen MT</vt:lpstr>
      <vt:lpstr>Tw Cen MT Condensed</vt:lpstr>
      <vt:lpstr>Wingdings</vt:lpstr>
      <vt:lpstr>Wingdings 3</vt:lpstr>
      <vt:lpstr>Integral</vt:lpstr>
      <vt:lpstr>maths parent workshop</vt:lpstr>
      <vt:lpstr>What is your earliest memory of maths?</vt:lpstr>
      <vt:lpstr>Maths is everywhere</vt:lpstr>
      <vt:lpstr>Developing number sense through:  ROUTINES</vt:lpstr>
      <vt:lpstr>Developing number sense through:  GAMES</vt:lpstr>
      <vt:lpstr>Developing number sense through:  RHYMES AND STORIES</vt:lpstr>
      <vt:lpstr>Developing number sense through:  PATTERN SPOTTING</vt:lpstr>
      <vt:lpstr>What is our approach to maths?</vt:lpstr>
      <vt:lpstr>Why we choose power/singapore maths</vt:lpstr>
      <vt:lpstr>Children learn from being giving the chance to explore maths and mathematical experiences, not from being told the answer. https://www.youtube.com/watch?v=ZtUPKekDY7M  </vt:lpstr>
      <vt:lpstr>Predictors of Mathematical success in the Early Years</vt:lpstr>
      <vt:lpstr>PowerPoint Presentation</vt:lpstr>
      <vt:lpstr>Lesson structure</vt:lpstr>
      <vt:lpstr>Lesson sturcutre</vt:lpstr>
      <vt:lpstr>Lesson structure</vt:lpstr>
      <vt:lpstr>Independence and processing</vt:lpstr>
      <vt:lpstr>Cpa approach</vt:lpstr>
      <vt:lpstr>Cpa approach</vt:lpstr>
      <vt:lpstr>Cpa approach</vt:lpstr>
      <vt:lpstr>Cpa approach</vt:lpstr>
      <vt:lpstr>Questions</vt:lpstr>
      <vt:lpstr>Approaches - Use questions carefully</vt:lpstr>
      <vt:lpstr>Supporting different abilities</vt:lpstr>
      <vt:lpstr>Questioning children to deepen their understanding</vt:lpstr>
      <vt:lpstr>Supporting children</vt:lpstr>
      <vt:lpstr>How we record children’s ideas</vt:lpstr>
      <vt:lpstr>How we record children’s ideas</vt:lpstr>
      <vt:lpstr>Autumn term focus</vt:lpstr>
      <vt:lpstr>Autumn term focus</vt:lpstr>
      <vt:lpstr>spring term focus</vt:lpstr>
      <vt:lpstr>Power maths examples</vt:lpstr>
      <vt:lpstr>Teaching a concept using smaller numbers</vt:lpstr>
      <vt:lpstr>Counting to 4</vt:lpstr>
      <vt:lpstr>Counting to 4</vt:lpstr>
      <vt:lpstr>Counting to 10</vt:lpstr>
      <vt:lpstr>Sorting</vt:lpstr>
      <vt:lpstr>comparing</vt:lpstr>
      <vt:lpstr>comparing</vt:lpstr>
      <vt:lpstr>Addition to 10 Part / whole method</vt:lpstr>
      <vt:lpstr>Problem solving</vt:lpstr>
      <vt:lpstr>strategies</vt:lpstr>
      <vt:lpstr>Who is the tallest In our class?</vt:lpstr>
      <vt:lpstr>Show me 10</vt:lpstr>
      <vt:lpstr>Other examples</vt:lpstr>
      <vt:lpstr>PowerPoint Presentation</vt:lpstr>
      <vt:lpstr>PowerPoint Presentation</vt:lpstr>
      <vt:lpstr>Maths books</vt:lpstr>
      <vt:lpstr>PowerPoint Presentation</vt:lpstr>
      <vt:lpstr>Thank you for coming </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Marr</dc:creator>
  <cp:lastModifiedBy>Miss Marr</cp:lastModifiedBy>
  <cp:revision>64</cp:revision>
  <cp:lastPrinted>2020-01-13T14:16:47Z</cp:lastPrinted>
  <dcterms:created xsi:type="dcterms:W3CDTF">2019-02-28T13:38:19Z</dcterms:created>
  <dcterms:modified xsi:type="dcterms:W3CDTF">2022-10-26T15:05:24Z</dcterms:modified>
</cp:coreProperties>
</file>