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6"/>
  </p:handoutMasterIdLst>
  <p:sldIdLst>
    <p:sldId id="256" r:id="rId2"/>
    <p:sldId id="257" r:id="rId3"/>
    <p:sldId id="278" r:id="rId4"/>
    <p:sldId id="258" r:id="rId5"/>
    <p:sldId id="276" r:id="rId6"/>
    <p:sldId id="273" r:id="rId7"/>
    <p:sldId id="272" r:id="rId8"/>
    <p:sldId id="274" r:id="rId9"/>
    <p:sldId id="279" r:id="rId10"/>
    <p:sldId id="280" r:id="rId11"/>
    <p:sldId id="281" r:id="rId12"/>
    <p:sldId id="259" r:id="rId13"/>
    <p:sldId id="282" r:id="rId14"/>
    <p:sldId id="277" r:id="rId1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2" d="100"/>
          <a:sy n="72" d="100"/>
        </p:scale>
        <p:origin x="4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48C7294-1B19-454F-939A-5E876C38404E}" type="datetimeFigureOut">
              <a:rPr lang="en-GB" smtClean="0"/>
              <a:t>27/04/2026</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310DAA4-8F2D-42AA-A66D-052455BA3F72}" type="slidenum">
              <a:rPr lang="en-GB" smtClean="0"/>
              <a:t>‹#›</a:t>
            </a:fld>
            <a:endParaRPr lang="en-GB"/>
          </a:p>
        </p:txBody>
      </p:sp>
    </p:spTree>
    <p:extLst>
      <p:ext uri="{BB962C8B-B14F-4D97-AF65-F5344CB8AC3E}">
        <p14:creationId xmlns:p14="http://schemas.microsoft.com/office/powerpoint/2010/main" val="342417078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6CB26F-A789-4E0B-9D31-7FACC071DEFF}" type="datetimeFigureOut">
              <a:rPr lang="en-GB" smtClean="0"/>
              <a:t>27/04/2026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57172-C3C8-4B9D-AFE6-49AD51D7B54E}" type="slidenum">
              <a:rPr lang="en-GB" smtClean="0"/>
              <a:t>‹#›</a:t>
            </a:fld>
            <a:endParaRPr lang="en-GB"/>
          </a:p>
        </p:txBody>
      </p:sp>
    </p:spTree>
    <p:extLst>
      <p:ext uri="{BB962C8B-B14F-4D97-AF65-F5344CB8AC3E}">
        <p14:creationId xmlns:p14="http://schemas.microsoft.com/office/powerpoint/2010/main" val="109473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6CB26F-A789-4E0B-9D31-7FACC071DEFF}" type="datetimeFigureOut">
              <a:rPr lang="en-GB" smtClean="0"/>
              <a:t>27/04/2026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57172-C3C8-4B9D-AFE6-49AD51D7B54E}" type="slidenum">
              <a:rPr lang="en-GB" smtClean="0"/>
              <a:t>‹#›</a:t>
            </a:fld>
            <a:endParaRPr lang="en-GB"/>
          </a:p>
        </p:txBody>
      </p:sp>
    </p:spTree>
    <p:extLst>
      <p:ext uri="{BB962C8B-B14F-4D97-AF65-F5344CB8AC3E}">
        <p14:creationId xmlns:p14="http://schemas.microsoft.com/office/powerpoint/2010/main" val="3430407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6CB26F-A789-4E0B-9D31-7FACC071DEFF}" type="datetimeFigureOut">
              <a:rPr lang="en-GB" smtClean="0"/>
              <a:t>27/04/2026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57172-C3C8-4B9D-AFE6-49AD51D7B54E}"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6049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6CB26F-A789-4E0B-9D31-7FACC071DEFF}" type="datetimeFigureOut">
              <a:rPr lang="en-GB" smtClean="0"/>
              <a:t>27/04/2026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57172-C3C8-4B9D-AFE6-49AD51D7B54E}" type="slidenum">
              <a:rPr lang="en-GB" smtClean="0"/>
              <a:t>‹#›</a:t>
            </a:fld>
            <a:endParaRPr lang="en-GB"/>
          </a:p>
        </p:txBody>
      </p:sp>
    </p:spTree>
    <p:extLst>
      <p:ext uri="{BB962C8B-B14F-4D97-AF65-F5344CB8AC3E}">
        <p14:creationId xmlns:p14="http://schemas.microsoft.com/office/powerpoint/2010/main" val="3431049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6CB26F-A789-4E0B-9D31-7FACC071DEFF}" type="datetimeFigureOut">
              <a:rPr lang="en-GB" smtClean="0"/>
              <a:t>27/04/2026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57172-C3C8-4B9D-AFE6-49AD51D7B54E}"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10025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6CB26F-A789-4E0B-9D31-7FACC071DEFF}" type="datetimeFigureOut">
              <a:rPr lang="en-GB" smtClean="0"/>
              <a:t>27/04/2026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57172-C3C8-4B9D-AFE6-49AD51D7B54E}" type="slidenum">
              <a:rPr lang="en-GB" smtClean="0"/>
              <a:t>‹#›</a:t>
            </a:fld>
            <a:endParaRPr lang="en-GB"/>
          </a:p>
        </p:txBody>
      </p:sp>
    </p:spTree>
    <p:extLst>
      <p:ext uri="{BB962C8B-B14F-4D97-AF65-F5344CB8AC3E}">
        <p14:creationId xmlns:p14="http://schemas.microsoft.com/office/powerpoint/2010/main" val="2288154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6CB26F-A789-4E0B-9D31-7FACC071DEFF}" type="datetimeFigureOut">
              <a:rPr lang="en-GB" smtClean="0"/>
              <a:t>27/04/2026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57172-C3C8-4B9D-AFE6-49AD51D7B54E}" type="slidenum">
              <a:rPr lang="en-GB" smtClean="0"/>
              <a:t>‹#›</a:t>
            </a:fld>
            <a:endParaRPr lang="en-GB"/>
          </a:p>
        </p:txBody>
      </p:sp>
    </p:spTree>
    <p:extLst>
      <p:ext uri="{BB962C8B-B14F-4D97-AF65-F5344CB8AC3E}">
        <p14:creationId xmlns:p14="http://schemas.microsoft.com/office/powerpoint/2010/main" val="1211071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6CB26F-A789-4E0B-9D31-7FACC071DEFF}" type="datetimeFigureOut">
              <a:rPr lang="en-GB" smtClean="0"/>
              <a:t>27/04/2026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57172-C3C8-4B9D-AFE6-49AD51D7B54E}" type="slidenum">
              <a:rPr lang="en-GB" smtClean="0"/>
              <a:t>‹#›</a:t>
            </a:fld>
            <a:endParaRPr lang="en-GB"/>
          </a:p>
        </p:txBody>
      </p:sp>
    </p:spTree>
    <p:extLst>
      <p:ext uri="{BB962C8B-B14F-4D97-AF65-F5344CB8AC3E}">
        <p14:creationId xmlns:p14="http://schemas.microsoft.com/office/powerpoint/2010/main" val="1575111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6CB26F-A789-4E0B-9D31-7FACC071DEFF}" type="datetimeFigureOut">
              <a:rPr lang="en-GB" smtClean="0"/>
              <a:t>27/04/2026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57172-C3C8-4B9D-AFE6-49AD51D7B54E}" type="slidenum">
              <a:rPr lang="en-GB" smtClean="0"/>
              <a:t>‹#›</a:t>
            </a:fld>
            <a:endParaRPr lang="en-GB"/>
          </a:p>
        </p:txBody>
      </p:sp>
    </p:spTree>
    <p:extLst>
      <p:ext uri="{BB962C8B-B14F-4D97-AF65-F5344CB8AC3E}">
        <p14:creationId xmlns:p14="http://schemas.microsoft.com/office/powerpoint/2010/main" val="1712164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6CB26F-A789-4E0B-9D31-7FACC071DEFF}" type="datetimeFigureOut">
              <a:rPr lang="en-GB" smtClean="0"/>
              <a:t>27/04/2026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57172-C3C8-4B9D-AFE6-49AD51D7B54E}" type="slidenum">
              <a:rPr lang="en-GB" smtClean="0"/>
              <a:t>‹#›</a:t>
            </a:fld>
            <a:endParaRPr lang="en-GB"/>
          </a:p>
        </p:txBody>
      </p:sp>
    </p:spTree>
    <p:extLst>
      <p:ext uri="{BB962C8B-B14F-4D97-AF65-F5344CB8AC3E}">
        <p14:creationId xmlns:p14="http://schemas.microsoft.com/office/powerpoint/2010/main" val="4131219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6CB26F-A789-4E0B-9D31-7FACC071DEFF}" type="datetimeFigureOut">
              <a:rPr lang="en-GB" smtClean="0"/>
              <a:t>27/04/2026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757172-C3C8-4B9D-AFE6-49AD51D7B54E}" type="slidenum">
              <a:rPr lang="en-GB" smtClean="0"/>
              <a:t>‹#›</a:t>
            </a:fld>
            <a:endParaRPr lang="en-GB"/>
          </a:p>
        </p:txBody>
      </p:sp>
    </p:spTree>
    <p:extLst>
      <p:ext uri="{BB962C8B-B14F-4D97-AF65-F5344CB8AC3E}">
        <p14:creationId xmlns:p14="http://schemas.microsoft.com/office/powerpoint/2010/main" val="274910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6CB26F-A789-4E0B-9D31-7FACC071DEFF}" type="datetimeFigureOut">
              <a:rPr lang="en-GB" smtClean="0"/>
              <a:t>27/04/2026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757172-C3C8-4B9D-AFE6-49AD51D7B54E}" type="slidenum">
              <a:rPr lang="en-GB" smtClean="0"/>
              <a:t>‹#›</a:t>
            </a:fld>
            <a:endParaRPr lang="en-GB"/>
          </a:p>
        </p:txBody>
      </p:sp>
    </p:spTree>
    <p:extLst>
      <p:ext uri="{BB962C8B-B14F-4D97-AF65-F5344CB8AC3E}">
        <p14:creationId xmlns:p14="http://schemas.microsoft.com/office/powerpoint/2010/main" val="2842707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6CB26F-A789-4E0B-9D31-7FACC071DEFF}" type="datetimeFigureOut">
              <a:rPr lang="en-GB" smtClean="0"/>
              <a:t>27/04/2026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757172-C3C8-4B9D-AFE6-49AD51D7B54E}" type="slidenum">
              <a:rPr lang="en-GB" smtClean="0"/>
              <a:t>‹#›</a:t>
            </a:fld>
            <a:endParaRPr lang="en-GB"/>
          </a:p>
        </p:txBody>
      </p:sp>
    </p:spTree>
    <p:extLst>
      <p:ext uri="{BB962C8B-B14F-4D97-AF65-F5344CB8AC3E}">
        <p14:creationId xmlns:p14="http://schemas.microsoft.com/office/powerpoint/2010/main" val="876934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6CB26F-A789-4E0B-9D31-7FACC071DEFF}" type="datetimeFigureOut">
              <a:rPr lang="en-GB" smtClean="0"/>
              <a:t>27/04/2026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757172-C3C8-4B9D-AFE6-49AD51D7B54E}" type="slidenum">
              <a:rPr lang="en-GB" smtClean="0"/>
              <a:t>‹#›</a:t>
            </a:fld>
            <a:endParaRPr lang="en-GB"/>
          </a:p>
        </p:txBody>
      </p:sp>
    </p:spTree>
    <p:extLst>
      <p:ext uri="{BB962C8B-B14F-4D97-AF65-F5344CB8AC3E}">
        <p14:creationId xmlns:p14="http://schemas.microsoft.com/office/powerpoint/2010/main" val="403455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6CB26F-A789-4E0B-9D31-7FACC071DEFF}" type="datetimeFigureOut">
              <a:rPr lang="en-GB" smtClean="0"/>
              <a:t>27/04/2026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757172-C3C8-4B9D-AFE6-49AD51D7B54E}" type="slidenum">
              <a:rPr lang="en-GB" smtClean="0"/>
              <a:t>‹#›</a:t>
            </a:fld>
            <a:endParaRPr lang="en-GB"/>
          </a:p>
        </p:txBody>
      </p:sp>
    </p:spTree>
    <p:extLst>
      <p:ext uri="{BB962C8B-B14F-4D97-AF65-F5344CB8AC3E}">
        <p14:creationId xmlns:p14="http://schemas.microsoft.com/office/powerpoint/2010/main" val="2546590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6CB26F-A789-4E0B-9D31-7FACC071DEFF}" type="datetimeFigureOut">
              <a:rPr lang="en-GB" smtClean="0"/>
              <a:t>27/04/2026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757172-C3C8-4B9D-AFE6-49AD51D7B54E}" type="slidenum">
              <a:rPr lang="en-GB" smtClean="0"/>
              <a:t>‹#›</a:t>
            </a:fld>
            <a:endParaRPr lang="en-GB"/>
          </a:p>
        </p:txBody>
      </p:sp>
    </p:spTree>
    <p:extLst>
      <p:ext uri="{BB962C8B-B14F-4D97-AF65-F5344CB8AC3E}">
        <p14:creationId xmlns:p14="http://schemas.microsoft.com/office/powerpoint/2010/main" val="2331398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56CB26F-A789-4E0B-9D31-7FACC071DEFF}" type="datetimeFigureOut">
              <a:rPr lang="en-GB" smtClean="0"/>
              <a:t>27/04/2026</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757172-C3C8-4B9D-AFE6-49AD51D7B54E}" type="slidenum">
              <a:rPr lang="en-GB" smtClean="0"/>
              <a:t>‹#›</a:t>
            </a:fld>
            <a:endParaRPr lang="en-GB"/>
          </a:p>
        </p:txBody>
      </p:sp>
    </p:spTree>
    <p:extLst>
      <p:ext uri="{BB962C8B-B14F-4D97-AF65-F5344CB8AC3E}">
        <p14:creationId xmlns:p14="http://schemas.microsoft.com/office/powerpoint/2010/main" val="1681020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9776" y="287635"/>
            <a:ext cx="6999673" cy="2585323"/>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One Voice</a:t>
            </a:r>
          </a:p>
          <a:p>
            <a:pPr algn="ctr"/>
            <a:r>
              <a:rPr lang="en-US" sz="5400" dirty="0">
                <a:ln w="0"/>
                <a:effectLst>
                  <a:outerShdw blurRad="38100" dist="19050" dir="2700000" algn="tl" rotWithShape="0">
                    <a:schemeClr val="dk1">
                      <a:alpha val="40000"/>
                    </a:schemeClr>
                  </a:outerShdw>
                </a:effectLst>
              </a:rPr>
              <a:t>Literacy at Torkington</a:t>
            </a:r>
          </a:p>
          <a:p>
            <a:pPr algn="ctr"/>
            <a:r>
              <a:rPr lang="en-US" sz="5400" dirty="0">
                <a:ln w="0"/>
                <a:effectLst>
                  <a:outerShdw blurRad="38100" dist="19050" dir="2700000" algn="tl" rotWithShape="0">
                    <a:schemeClr val="dk1">
                      <a:alpha val="40000"/>
                    </a:schemeClr>
                  </a:outerShdw>
                </a:effectLst>
              </a:rPr>
              <a:t> Primary School</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5" name="Picture 4"/>
          <p:cNvPicPr>
            <a:picLocks noChangeAspect="1"/>
          </p:cNvPicPr>
          <p:nvPr/>
        </p:nvPicPr>
        <p:blipFill>
          <a:blip r:embed="rId2"/>
          <a:stretch>
            <a:fillRect/>
          </a:stretch>
        </p:blipFill>
        <p:spPr>
          <a:xfrm>
            <a:off x="4442626" y="3034534"/>
            <a:ext cx="2493963" cy="2274065"/>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694112" y="5470175"/>
            <a:ext cx="3635375" cy="187325"/>
          </a:xfrm>
          <a:prstGeom prst="rect">
            <a:avLst/>
          </a:prstGeom>
          <a:noFill/>
        </p:spPr>
      </p:pic>
    </p:spTree>
    <p:extLst>
      <p:ext uri="{BB962C8B-B14F-4D97-AF65-F5344CB8AC3E}">
        <p14:creationId xmlns:p14="http://schemas.microsoft.com/office/powerpoint/2010/main" val="612615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4C4C33-8704-4950-BDB2-9A764489BF39}"/>
              </a:ext>
            </a:extLst>
          </p:cNvPr>
          <p:cNvPicPr>
            <a:picLocks noChangeAspect="1"/>
          </p:cNvPicPr>
          <p:nvPr/>
        </p:nvPicPr>
        <p:blipFill>
          <a:blip r:embed="rId2"/>
          <a:stretch>
            <a:fillRect/>
          </a:stretch>
        </p:blipFill>
        <p:spPr>
          <a:xfrm>
            <a:off x="137266" y="444700"/>
            <a:ext cx="9258526" cy="4060288"/>
          </a:xfrm>
          <a:prstGeom prst="rect">
            <a:avLst/>
          </a:prstGeom>
        </p:spPr>
      </p:pic>
    </p:spTree>
    <p:extLst>
      <p:ext uri="{BB962C8B-B14F-4D97-AF65-F5344CB8AC3E}">
        <p14:creationId xmlns:p14="http://schemas.microsoft.com/office/powerpoint/2010/main" val="2939252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2C9A7-EEF0-4D52-B1BA-4C56031C133E}"/>
              </a:ext>
            </a:extLst>
          </p:cNvPr>
          <p:cNvSpPr>
            <a:spLocks noGrp="1"/>
          </p:cNvSpPr>
          <p:nvPr>
            <p:ph type="title"/>
          </p:nvPr>
        </p:nvSpPr>
        <p:spPr/>
        <p:txBody>
          <a:bodyPr/>
          <a:lstStyle/>
          <a:p>
            <a:r>
              <a:rPr lang="en-GB" dirty="0"/>
              <a:t>IMPLEMENTATION</a:t>
            </a:r>
          </a:p>
        </p:txBody>
      </p:sp>
      <p:sp>
        <p:nvSpPr>
          <p:cNvPr id="4" name="Rectangle 3">
            <a:extLst>
              <a:ext uri="{FF2B5EF4-FFF2-40B4-BE49-F238E27FC236}">
                <a16:creationId xmlns:a16="http://schemas.microsoft.com/office/drawing/2014/main" id="{6E909FE1-AA0B-499A-AD94-F337090862A0}"/>
              </a:ext>
            </a:extLst>
          </p:cNvPr>
          <p:cNvSpPr/>
          <p:nvPr/>
        </p:nvSpPr>
        <p:spPr>
          <a:xfrm>
            <a:off x="677333" y="1582340"/>
            <a:ext cx="9116023" cy="3139321"/>
          </a:xfrm>
          <a:prstGeom prst="rect">
            <a:avLst/>
          </a:prstGeom>
        </p:spPr>
        <p:txBody>
          <a:bodyPr wrap="square">
            <a:spAutoFit/>
          </a:bodyPr>
          <a:lstStyle/>
          <a:p>
            <a:r>
              <a:rPr lang="en-GB" dirty="0"/>
              <a:t>Spellings</a:t>
            </a:r>
          </a:p>
          <a:p>
            <a:r>
              <a:rPr lang="en-GB" dirty="0"/>
              <a:t>From Year 1, classes follow a progressive spelling scheme. Through exploring spelling patterns and rules, we aim to create confident and proficient spellers using a discrete teaching approach underpinned by phonics.</a:t>
            </a:r>
          </a:p>
          <a:p>
            <a:endParaRPr lang="en-GB" dirty="0"/>
          </a:p>
          <a:p>
            <a:r>
              <a:rPr lang="en-GB" dirty="0"/>
              <a:t>Children are also taught to</a:t>
            </a:r>
          </a:p>
          <a:p>
            <a:pPr marL="285750" indent="-285750">
              <a:buFont typeface="Arial" panose="020B0604020202020204" pitchFamily="34" charset="0"/>
              <a:buChar char="•"/>
            </a:pPr>
            <a:r>
              <a:rPr lang="en-GB" dirty="0"/>
              <a:t> Spell accurately and identify reasons for mis-spellings.</a:t>
            </a:r>
          </a:p>
          <a:p>
            <a:pPr marL="285750" indent="-285750">
              <a:buFont typeface="Arial" panose="020B0604020202020204" pitchFamily="34" charset="0"/>
              <a:buChar char="•"/>
            </a:pPr>
            <a:r>
              <a:rPr lang="en-GB" dirty="0"/>
              <a:t> Proof-read their spellings</a:t>
            </a:r>
          </a:p>
          <a:p>
            <a:pPr marL="285750" indent="-285750">
              <a:buFont typeface="Arial" panose="020B0604020202020204" pitchFamily="34" charset="0"/>
              <a:buChar char="•"/>
            </a:pPr>
            <a:r>
              <a:rPr lang="en-GB" dirty="0"/>
              <a:t> Recognise and use word origins, families and roots to build their skills</a:t>
            </a:r>
          </a:p>
          <a:p>
            <a:pPr marL="285750" indent="-285750">
              <a:buFont typeface="Arial" panose="020B0604020202020204" pitchFamily="34" charset="0"/>
              <a:buChar char="•"/>
            </a:pPr>
            <a:r>
              <a:rPr lang="en-GB" dirty="0"/>
              <a:t>Use dictionaries and thesauruses. </a:t>
            </a:r>
          </a:p>
          <a:p>
            <a:pPr marL="285750" indent="-285750">
              <a:buFont typeface="Arial" panose="020B0604020202020204" pitchFamily="34" charset="0"/>
              <a:buChar char="•"/>
            </a:pPr>
            <a:r>
              <a:rPr lang="en-GB" dirty="0"/>
              <a:t>Vocabulary books used to support the teaching of new words. </a:t>
            </a:r>
          </a:p>
        </p:txBody>
      </p:sp>
    </p:spTree>
    <p:extLst>
      <p:ext uri="{BB962C8B-B14F-4D97-AF65-F5344CB8AC3E}">
        <p14:creationId xmlns:p14="http://schemas.microsoft.com/office/powerpoint/2010/main" val="2838515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IMPACT</a:t>
            </a:r>
          </a:p>
        </p:txBody>
      </p:sp>
      <p:sp>
        <p:nvSpPr>
          <p:cNvPr id="3" name="Content Placeholder 2"/>
          <p:cNvSpPr>
            <a:spLocks noGrp="1"/>
          </p:cNvSpPr>
          <p:nvPr>
            <p:ph idx="1"/>
          </p:nvPr>
        </p:nvSpPr>
        <p:spPr>
          <a:xfrm>
            <a:off x="550334" y="1466325"/>
            <a:ext cx="9407858" cy="3880773"/>
          </a:xfrm>
        </p:spPr>
        <p:txBody>
          <a:bodyPr>
            <a:normAutofit/>
          </a:bodyPr>
          <a:lstStyle/>
          <a:p>
            <a:pPr fontAlgn="t"/>
            <a:r>
              <a:rPr lang="en-GB" sz="2400" dirty="0">
                <a:solidFill>
                  <a:schemeClr val="tx1"/>
                </a:solidFill>
                <a:latin typeface="Arial" panose="020B0604020202020204" pitchFamily="34" charset="0"/>
                <a:cs typeface="Arial" panose="020B0604020202020204" pitchFamily="34" charset="0"/>
              </a:rPr>
              <a:t>As a result of our Literacy teaching at Torkington you will see:</a:t>
            </a:r>
          </a:p>
          <a:p>
            <a:pPr fontAlgn="t"/>
            <a:r>
              <a:rPr lang="en-GB" sz="2400" dirty="0">
                <a:solidFill>
                  <a:schemeClr val="tx1"/>
                </a:solidFill>
                <a:latin typeface="Arial" panose="020B0604020202020204" pitchFamily="34" charset="0"/>
                <a:cs typeface="Arial" panose="020B0604020202020204" pitchFamily="34" charset="0"/>
              </a:rPr>
              <a:t>Fluent and confident readers.</a:t>
            </a:r>
          </a:p>
          <a:p>
            <a:pPr fontAlgn="t"/>
            <a:r>
              <a:rPr lang="en-GB" sz="2400" dirty="0">
                <a:solidFill>
                  <a:schemeClr val="tx1"/>
                </a:solidFill>
                <a:latin typeface="Arial" panose="020B0604020202020204" pitchFamily="34" charset="0"/>
                <a:cs typeface="Arial" panose="020B0604020202020204" pitchFamily="34" charset="0"/>
              </a:rPr>
              <a:t>Children who can share opinions about stories and authors. </a:t>
            </a:r>
          </a:p>
          <a:p>
            <a:pPr fontAlgn="t"/>
            <a:r>
              <a:rPr lang="en-GB" sz="2400" dirty="0">
                <a:solidFill>
                  <a:schemeClr val="tx1"/>
                </a:solidFill>
              </a:rPr>
              <a:t>Children who can read books to enhance their knowledge and understanding of all subjects on the curriculum, and communicate their research to a wider audience.</a:t>
            </a:r>
          </a:p>
          <a:p>
            <a:pPr fontAlgn="t"/>
            <a:r>
              <a:rPr lang="en-GB" sz="2400" dirty="0">
                <a:solidFill>
                  <a:schemeClr val="tx1"/>
                </a:solidFill>
                <a:latin typeface="Arial" panose="020B0604020202020204" pitchFamily="34" charset="0"/>
                <a:cs typeface="Arial" panose="020B0604020202020204" pitchFamily="34" charset="0"/>
              </a:rPr>
              <a:t>Children who can eloquently discuss questions surrounding reading. </a:t>
            </a:r>
          </a:p>
          <a:p>
            <a:pPr marL="0" indent="0" fontAlgn="t">
              <a:buNone/>
            </a:pPr>
            <a:endParaRPr lang="en-GB" sz="2400"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7567113" y="307985"/>
            <a:ext cx="1274174" cy="1158340"/>
          </a:xfrm>
          <a:prstGeom prst="rect">
            <a:avLst/>
          </a:prstGeom>
        </p:spPr>
      </p:pic>
      <p:pic>
        <p:nvPicPr>
          <p:cNvPr id="5" name="Picture 4"/>
          <p:cNvPicPr>
            <a:picLocks noChangeAspect="1"/>
          </p:cNvPicPr>
          <p:nvPr/>
        </p:nvPicPr>
        <p:blipFill>
          <a:blip r:embed="rId3"/>
          <a:stretch>
            <a:fillRect/>
          </a:stretch>
        </p:blipFill>
        <p:spPr>
          <a:xfrm>
            <a:off x="3568034" y="6271551"/>
            <a:ext cx="3633531" cy="188992"/>
          </a:xfrm>
          <a:prstGeom prst="rect">
            <a:avLst/>
          </a:prstGeom>
        </p:spPr>
      </p:pic>
    </p:spTree>
    <p:extLst>
      <p:ext uri="{BB962C8B-B14F-4D97-AF65-F5344CB8AC3E}">
        <p14:creationId xmlns:p14="http://schemas.microsoft.com/office/powerpoint/2010/main" val="732980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E9ADC-73AC-404C-95B6-C7DA0CF20FE8}"/>
              </a:ext>
            </a:extLst>
          </p:cNvPr>
          <p:cNvSpPr>
            <a:spLocks noGrp="1"/>
          </p:cNvSpPr>
          <p:nvPr>
            <p:ph type="title"/>
          </p:nvPr>
        </p:nvSpPr>
        <p:spPr/>
        <p:txBody>
          <a:bodyPr/>
          <a:lstStyle/>
          <a:p>
            <a:r>
              <a:rPr lang="en-GB" dirty="0"/>
              <a:t>IMPACT</a:t>
            </a:r>
          </a:p>
        </p:txBody>
      </p:sp>
      <p:sp>
        <p:nvSpPr>
          <p:cNvPr id="3" name="Content Placeholder 2">
            <a:extLst>
              <a:ext uri="{FF2B5EF4-FFF2-40B4-BE49-F238E27FC236}">
                <a16:creationId xmlns:a16="http://schemas.microsoft.com/office/drawing/2014/main" id="{0A92B39D-AE86-435E-A35B-3E919544F599}"/>
              </a:ext>
            </a:extLst>
          </p:cNvPr>
          <p:cNvSpPr>
            <a:spLocks noGrp="1"/>
          </p:cNvSpPr>
          <p:nvPr>
            <p:ph idx="1"/>
          </p:nvPr>
        </p:nvSpPr>
        <p:spPr>
          <a:xfrm>
            <a:off x="518308" y="1488613"/>
            <a:ext cx="8596668" cy="3880773"/>
          </a:xfrm>
        </p:spPr>
        <p:txBody>
          <a:bodyPr/>
          <a:lstStyle/>
          <a:p>
            <a:r>
              <a:rPr lang="en-GB" dirty="0">
                <a:solidFill>
                  <a:schemeClr val="tx1"/>
                </a:solidFill>
                <a:latin typeface="+mj-lt"/>
                <a:cs typeface="Arial" panose="020B0604020202020204" pitchFamily="34" charset="0"/>
              </a:rPr>
              <a:t>Constructive marking with ‘next steps’ and ‘modelling’ where appropriate. Teachers leave next steps in books when marking to ensure that children. After a hot task in Ks2 children are encourage to set their own next step and in KS1 in discussion with the teacher.</a:t>
            </a:r>
          </a:p>
          <a:p>
            <a:r>
              <a:rPr lang="en-GB" dirty="0">
                <a:solidFill>
                  <a:schemeClr val="tx1"/>
                </a:solidFill>
                <a:latin typeface="+mj-lt"/>
                <a:cs typeface="Arial" panose="020B0604020202020204" pitchFamily="34" charset="0"/>
              </a:rPr>
              <a:t>The impact on our children is that they have the knowledge and skills to be able to write successfully for a purpose and audience</a:t>
            </a:r>
            <a:r>
              <a:rPr lang="en-GB" sz="2000" dirty="0">
                <a:solidFill>
                  <a:schemeClr val="tx1"/>
                </a:solidFill>
                <a:latin typeface="+mj-lt"/>
                <a:cs typeface="Arial" panose="020B0604020202020204" pitchFamily="34" charset="0"/>
              </a:rPr>
              <a:t>.</a:t>
            </a:r>
          </a:p>
          <a:p>
            <a:r>
              <a:rPr lang="en-GB" dirty="0">
                <a:solidFill>
                  <a:schemeClr val="tx1"/>
                </a:solidFill>
                <a:latin typeface="+mj-lt"/>
              </a:rPr>
              <a:t>Children who are more confident writers and have the ability to plan, draft and edit their own work</a:t>
            </a:r>
            <a:r>
              <a:rPr lang="en-GB" dirty="0">
                <a:latin typeface="+mj-lt"/>
              </a:rPr>
              <a:t>.</a:t>
            </a:r>
          </a:p>
          <a:p>
            <a:r>
              <a:rPr lang="en-GB" dirty="0">
                <a:latin typeface="+mj-lt"/>
              </a:rPr>
              <a:t>Children who are confident at speaking and listening. </a:t>
            </a:r>
          </a:p>
          <a:p>
            <a:r>
              <a:rPr lang="en-GB" dirty="0">
                <a:latin typeface="+mj-lt"/>
              </a:rPr>
              <a:t>Children who can clear communicate their ideas in learning discussions.</a:t>
            </a:r>
          </a:p>
        </p:txBody>
      </p:sp>
    </p:spTree>
    <p:extLst>
      <p:ext uri="{BB962C8B-B14F-4D97-AF65-F5344CB8AC3E}">
        <p14:creationId xmlns:p14="http://schemas.microsoft.com/office/powerpoint/2010/main" val="147444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1019"/>
            <a:ext cx="8596668" cy="3880773"/>
          </a:xfrm>
        </p:spPr>
        <p:txBody>
          <a:bodyPr/>
          <a:lstStyle/>
          <a:p>
            <a:pPr lvl="0" fontAlgn="t">
              <a:buClr>
                <a:srgbClr val="92278F"/>
              </a:buClr>
            </a:pPr>
            <a:r>
              <a:rPr lang="en-GB" sz="2400" dirty="0">
                <a:solidFill>
                  <a:schemeClr val="tx1"/>
                </a:solidFill>
                <a:latin typeface="Arial" panose="020B0604020202020204" pitchFamily="34" charset="0"/>
                <a:cs typeface="Arial" panose="020B0604020202020204" pitchFamily="34" charset="0"/>
              </a:rPr>
              <a:t>Learning that is tracked and monitored to ensure all children make good progress.</a:t>
            </a:r>
          </a:p>
        </p:txBody>
      </p:sp>
      <p:sp>
        <p:nvSpPr>
          <p:cNvPr id="4" name="Rectangle 3"/>
          <p:cNvSpPr/>
          <p:nvPr/>
        </p:nvSpPr>
        <p:spPr>
          <a:xfrm>
            <a:off x="449118" y="1159470"/>
            <a:ext cx="9601200" cy="4524315"/>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Timely Interventions: </a:t>
            </a:r>
          </a:p>
          <a:p>
            <a:r>
              <a:rPr lang="en-GB" dirty="0">
                <a:latin typeface="Arial" panose="020B0604020202020204" pitchFamily="34" charset="0"/>
                <a:cs typeface="Arial" panose="020B0604020202020204" pitchFamily="34" charset="0"/>
              </a:rPr>
              <a:t>Teachers believe that all children can achieve in reading , and focus on whole class teaching.</a:t>
            </a:r>
          </a:p>
          <a:p>
            <a:r>
              <a:rPr lang="en-GB" dirty="0">
                <a:latin typeface="Arial" panose="020B0604020202020204" pitchFamily="34" charset="0"/>
                <a:cs typeface="Arial" panose="020B0604020202020204" pitchFamily="34" charset="0"/>
              </a:rPr>
              <a:t>Where prerequisites are not secure, timely interventions will be carried out. Our interventions are focus using the simply view of reading pedagogy. The class teacher and teaching assistant will assess the child to unpick what part of reading the child is struggling with. An intervention will be put in place to address either decoding skills or comprehension skills. Across the school the most vulnerable readers are identified and are read aloud with minimum of twice a week to build up confidence and fluency. </a:t>
            </a:r>
          </a:p>
          <a:p>
            <a:r>
              <a:rPr lang="en-GB" b="1" dirty="0">
                <a:latin typeface="Arial" panose="020B0604020202020204" pitchFamily="34" charset="0"/>
                <a:cs typeface="Arial" panose="020B0604020202020204" pitchFamily="34" charset="0"/>
              </a:rPr>
              <a:t>Formative Assessments: </a:t>
            </a:r>
          </a:p>
          <a:p>
            <a:r>
              <a:rPr lang="en-GB" dirty="0">
                <a:latin typeface="Arial" panose="020B0604020202020204" pitchFamily="34" charset="0"/>
                <a:cs typeface="Arial" panose="020B0604020202020204" pitchFamily="34" charset="0"/>
              </a:rPr>
              <a:t>Children are continually monitored through guided read when they independent answer questions. They have trackers in their book which identify when the skill has been taught as a reference to the teacher. </a:t>
            </a:r>
            <a:r>
              <a:rPr lang="en-GB" b="1" dirty="0">
                <a:latin typeface="Arial" panose="020B0604020202020204" pitchFamily="34" charset="0"/>
                <a:cs typeface="Arial" panose="020B0604020202020204" pitchFamily="34" charset="0"/>
              </a:rPr>
              <a:t>Summative assessments </a:t>
            </a:r>
            <a:r>
              <a:rPr lang="en-GB" dirty="0">
                <a:latin typeface="Arial" panose="020B0604020202020204" pitchFamily="34" charset="0"/>
                <a:cs typeface="Arial" panose="020B0604020202020204" pitchFamily="34" charset="0"/>
              </a:rPr>
              <a:t>are conducted half termly and question analysis is use to identify class/individual strengths and class/individual weakness. This will inform the class teacher which intervention need to put into place to make the expected progress. </a:t>
            </a:r>
          </a:p>
          <a:p>
            <a:endParaRPr lang="en-GB" dirty="0">
              <a:latin typeface="Arial" panose="020B0604020202020204" pitchFamily="34" charset="0"/>
              <a:cs typeface="Arial" panose="020B0604020202020204" pitchFamily="34" charset="0"/>
            </a:endParaRPr>
          </a:p>
        </p:txBody>
      </p:sp>
      <p:sp>
        <p:nvSpPr>
          <p:cNvPr id="5" name="Rectangle 4"/>
          <p:cNvSpPr/>
          <p:nvPr/>
        </p:nvSpPr>
        <p:spPr>
          <a:xfrm>
            <a:off x="7512647" y="413435"/>
            <a:ext cx="1662506" cy="646331"/>
          </a:xfrm>
          <a:prstGeom prst="rect">
            <a:avLst/>
          </a:prstGeom>
        </p:spPr>
        <p:txBody>
          <a:bodyPr wrap="none">
            <a:spAutoFit/>
          </a:bodyPr>
          <a:lstStyle/>
          <a:p>
            <a:r>
              <a:rPr lang="en-GB" sz="3600" dirty="0">
                <a:solidFill>
                  <a:srgbClr val="92278F"/>
                </a:solidFill>
                <a:ea typeface="+mj-ea"/>
                <a:cs typeface="+mj-cs"/>
              </a:rPr>
              <a:t>IMPACT</a:t>
            </a:r>
            <a:endParaRPr lang="en-GB" dirty="0"/>
          </a:p>
        </p:txBody>
      </p:sp>
    </p:spTree>
    <p:extLst>
      <p:ext uri="{BB962C8B-B14F-4D97-AF65-F5344CB8AC3E}">
        <p14:creationId xmlns:p14="http://schemas.microsoft.com/office/powerpoint/2010/main" val="3158759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333" y="24978"/>
            <a:ext cx="8596668" cy="1320800"/>
          </a:xfrm>
        </p:spPr>
        <p:txBody>
          <a:bodyPr/>
          <a:lstStyle/>
          <a:p>
            <a:r>
              <a:rPr lang="en-GB" dirty="0"/>
              <a:t>INTENT</a:t>
            </a:r>
          </a:p>
        </p:txBody>
      </p:sp>
      <p:sp>
        <p:nvSpPr>
          <p:cNvPr id="3" name="Content Placeholder 2"/>
          <p:cNvSpPr>
            <a:spLocks noGrp="1"/>
          </p:cNvSpPr>
          <p:nvPr>
            <p:ph idx="1"/>
          </p:nvPr>
        </p:nvSpPr>
        <p:spPr>
          <a:xfrm>
            <a:off x="550333" y="545270"/>
            <a:ext cx="8596668" cy="5767459"/>
          </a:xfrm>
        </p:spPr>
        <p:txBody>
          <a:bodyPr>
            <a:noAutofit/>
          </a:bodyPr>
          <a:lstStyle/>
          <a:p>
            <a:pPr marL="0" indent="0">
              <a:buNone/>
            </a:pPr>
            <a:r>
              <a:rPr lang="en-GB" sz="1600" dirty="0">
                <a:solidFill>
                  <a:schemeClr val="tx1"/>
                </a:solidFill>
                <a:latin typeface="Arial" panose="020B0604020202020204" pitchFamily="34" charset="0"/>
                <a:cs typeface="Arial" panose="020B0604020202020204" pitchFamily="34" charset="0"/>
              </a:rPr>
              <a:t>At </a:t>
            </a:r>
            <a:r>
              <a:rPr lang="en-GB" sz="1600" dirty="0" err="1">
                <a:solidFill>
                  <a:schemeClr val="tx1"/>
                </a:solidFill>
                <a:latin typeface="Arial" panose="020B0604020202020204" pitchFamily="34" charset="0"/>
                <a:cs typeface="Arial" panose="020B0604020202020204" pitchFamily="34" charset="0"/>
              </a:rPr>
              <a:t>Torkington</a:t>
            </a:r>
            <a:r>
              <a:rPr lang="en-GB" sz="1600" dirty="0">
                <a:solidFill>
                  <a:schemeClr val="tx1"/>
                </a:solidFill>
                <a:latin typeface="Arial" panose="020B0604020202020204" pitchFamily="34" charset="0"/>
                <a:cs typeface="Arial" panose="020B0604020202020204" pitchFamily="34" charset="0"/>
              </a:rPr>
              <a:t> we believe literacy is a skill that enables children to develop their learning across the wider curriculum and lays the foundations for success in future lines of study and employment. We recognise the importance of taking a consistent whole school approach to the teaching of literacy.</a:t>
            </a:r>
          </a:p>
          <a:p>
            <a:pPr marL="0" indent="0">
              <a:buNone/>
            </a:pPr>
            <a:r>
              <a:rPr lang="en-GB" sz="1600" dirty="0">
                <a:solidFill>
                  <a:schemeClr val="tx1"/>
                </a:solidFill>
                <a:latin typeface="Arial" panose="020B0604020202020204" pitchFamily="34" charset="0"/>
                <a:cs typeface="Arial" panose="020B0604020202020204" pitchFamily="34" charset="0"/>
              </a:rPr>
              <a:t>We aim to provide children with a literacy-rich environment, high quality texts and inspiring learning opportunities, which will help them to:</a:t>
            </a:r>
          </a:p>
          <a:p>
            <a:r>
              <a:rPr lang="en-GB" sz="1600" dirty="0">
                <a:solidFill>
                  <a:schemeClr val="tx1"/>
                </a:solidFill>
                <a:latin typeface="Arial" panose="020B0604020202020204" pitchFamily="34" charset="0"/>
                <a:cs typeface="Arial" panose="020B0604020202020204" pitchFamily="34" charset="0"/>
              </a:rPr>
              <a:t> Gain a life-long enjoyment of reading and books.</a:t>
            </a:r>
          </a:p>
          <a:p>
            <a:r>
              <a:rPr lang="en-GB" sz="1600" dirty="0">
                <a:solidFill>
                  <a:schemeClr val="tx1"/>
                </a:solidFill>
                <a:latin typeface="Arial" panose="020B0604020202020204" pitchFamily="34" charset="0"/>
                <a:cs typeface="Arial" panose="020B0604020202020204" pitchFamily="34" charset="0"/>
              </a:rPr>
              <a:t>Read accurately, fluently and with understanding;</a:t>
            </a:r>
          </a:p>
          <a:p>
            <a:r>
              <a:rPr lang="en-GB" sz="1600" dirty="0">
                <a:solidFill>
                  <a:schemeClr val="tx1"/>
                </a:solidFill>
                <a:latin typeface="Arial" panose="020B0604020202020204" pitchFamily="34" charset="0"/>
                <a:cs typeface="Arial" panose="020B0604020202020204" pitchFamily="34" charset="0"/>
              </a:rPr>
              <a:t>Apply a knowledge of structured synthetic phonics in order to decode unfamiliar words with increasing accuracy and speed;</a:t>
            </a:r>
          </a:p>
          <a:p>
            <a:r>
              <a:rPr lang="en-GB" sz="1600" dirty="0">
                <a:solidFill>
                  <a:schemeClr val="tx1"/>
                </a:solidFill>
                <a:latin typeface="Arial" panose="020B0604020202020204" pitchFamily="34" charset="0"/>
                <a:cs typeface="Arial" panose="020B0604020202020204" pitchFamily="34" charset="0"/>
              </a:rPr>
              <a:t>Be able to read with expression, clarity and confidence;</a:t>
            </a:r>
          </a:p>
          <a:p>
            <a:r>
              <a:rPr lang="en-GB" sz="1600" dirty="0">
                <a:solidFill>
                  <a:schemeClr val="tx1"/>
                </a:solidFill>
                <a:latin typeface="Arial" panose="020B0604020202020204" pitchFamily="34" charset="0"/>
                <a:cs typeface="Arial" panose="020B0604020202020204" pitchFamily="34" charset="0"/>
              </a:rPr>
              <a:t>Develop a good linguistic knowledge of vocabulary and grammar;</a:t>
            </a:r>
          </a:p>
          <a:p>
            <a:r>
              <a:rPr lang="en-GB" sz="1600" dirty="0">
                <a:solidFill>
                  <a:schemeClr val="tx1"/>
                </a:solidFill>
                <a:latin typeface="Arial" panose="020B0604020202020204" pitchFamily="34" charset="0"/>
                <a:cs typeface="Arial" panose="020B0604020202020204" pitchFamily="34" charset="0"/>
              </a:rPr>
              <a:t>Read and respond to a wide range of different types of texts;</a:t>
            </a:r>
          </a:p>
          <a:p>
            <a:r>
              <a:rPr lang="en-GB" sz="1600" dirty="0">
                <a:solidFill>
                  <a:schemeClr val="tx1"/>
                </a:solidFill>
                <a:latin typeface="Arial" panose="020B0604020202020204" pitchFamily="34" charset="0"/>
                <a:cs typeface="Arial" panose="020B0604020202020204" pitchFamily="34" charset="0"/>
              </a:rPr>
              <a:t>Develop a deeper level of emotional intelligence and empathy;</a:t>
            </a:r>
          </a:p>
          <a:p>
            <a:r>
              <a:rPr lang="en-GB" sz="1600" dirty="0">
                <a:solidFill>
                  <a:schemeClr val="tx1"/>
                </a:solidFill>
                <a:latin typeface="Arial" panose="020B0604020202020204" pitchFamily="34" charset="0"/>
                <a:cs typeface="Arial" panose="020B0604020202020204" pitchFamily="34" charset="0"/>
              </a:rPr>
              <a:t>Read fluently, and with confidence, in any subject in their forthcoming secondary education.</a:t>
            </a:r>
          </a:p>
          <a:p>
            <a:r>
              <a:rPr lang="en-GB" sz="1600" dirty="0">
                <a:solidFill>
                  <a:schemeClr val="tx1"/>
                </a:solidFill>
                <a:latin typeface="Arial" panose="020B0604020202020204" pitchFamily="34" charset="0"/>
                <a:cs typeface="Arial" panose="020B0604020202020204" pitchFamily="34" charset="0"/>
              </a:rPr>
              <a:t>Develop </a:t>
            </a:r>
            <a:r>
              <a:rPr lang="en-GB" sz="1600" dirty="0" err="1">
                <a:solidFill>
                  <a:schemeClr val="tx1"/>
                </a:solidFill>
                <a:latin typeface="Arial" panose="020B0604020202020204" pitchFamily="34" charset="0"/>
                <a:cs typeface="Arial" panose="020B0604020202020204" pitchFamily="34" charset="0"/>
              </a:rPr>
              <a:t>oracy</a:t>
            </a:r>
            <a:r>
              <a:rPr lang="en-GB" sz="1600" dirty="0">
                <a:solidFill>
                  <a:schemeClr val="tx1"/>
                </a:solidFill>
                <a:latin typeface="Arial" panose="020B0604020202020204" pitchFamily="34" charset="0"/>
                <a:cs typeface="Arial" panose="020B0604020202020204" pitchFamily="34" charset="0"/>
              </a:rPr>
              <a:t> skills to communicate clearly.</a:t>
            </a:r>
          </a:p>
          <a:p>
            <a:pPr marL="0" indent="0" algn="ctr">
              <a:buNone/>
            </a:pPr>
            <a:endParaRPr lang="en-GB" sz="2400"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8509706" y="4268781"/>
            <a:ext cx="1274591" cy="1162402"/>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656012" y="6359175"/>
            <a:ext cx="3635375" cy="187325"/>
          </a:xfrm>
          <a:prstGeom prst="rect">
            <a:avLst/>
          </a:prstGeom>
          <a:noFill/>
        </p:spPr>
      </p:pic>
    </p:spTree>
    <p:extLst>
      <p:ext uri="{BB962C8B-B14F-4D97-AF65-F5344CB8AC3E}">
        <p14:creationId xmlns:p14="http://schemas.microsoft.com/office/powerpoint/2010/main" val="3190087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4C7BA-3538-4507-AE71-B2A6915370FE}"/>
              </a:ext>
            </a:extLst>
          </p:cNvPr>
          <p:cNvSpPr>
            <a:spLocks noGrp="1"/>
          </p:cNvSpPr>
          <p:nvPr>
            <p:ph type="title"/>
          </p:nvPr>
        </p:nvSpPr>
        <p:spPr/>
        <p:txBody>
          <a:bodyPr/>
          <a:lstStyle/>
          <a:p>
            <a:r>
              <a:rPr lang="en-GB" dirty="0"/>
              <a:t>INTENT</a:t>
            </a:r>
          </a:p>
        </p:txBody>
      </p:sp>
      <p:sp>
        <p:nvSpPr>
          <p:cNvPr id="3" name="Content Placeholder 2">
            <a:extLst>
              <a:ext uri="{FF2B5EF4-FFF2-40B4-BE49-F238E27FC236}">
                <a16:creationId xmlns:a16="http://schemas.microsoft.com/office/drawing/2014/main" id="{F9D6BE3A-2126-4DAF-B18F-EFDC9FA76BBE}"/>
              </a:ext>
            </a:extLst>
          </p:cNvPr>
          <p:cNvSpPr>
            <a:spLocks noGrp="1"/>
          </p:cNvSpPr>
          <p:nvPr>
            <p:ph idx="1"/>
          </p:nvPr>
        </p:nvSpPr>
        <p:spPr>
          <a:xfrm>
            <a:off x="677333" y="1378710"/>
            <a:ext cx="9010005" cy="4743794"/>
          </a:xfrm>
        </p:spPr>
        <p:txBody>
          <a:bodyPr>
            <a:normAutofit fontScale="85000" lnSpcReduction="20000"/>
          </a:bodyPr>
          <a:lstStyle/>
          <a:p>
            <a:pPr marL="0" indent="0" fontAlgn="t">
              <a:buNone/>
            </a:pPr>
            <a:r>
              <a:rPr lang="en-GB" dirty="0">
                <a:solidFill>
                  <a:schemeClr val="tx1"/>
                </a:solidFill>
                <a:latin typeface="Arial" panose="020B0604020202020204" pitchFamily="34" charset="0"/>
                <a:cs typeface="Arial" panose="020B0604020202020204" pitchFamily="34" charset="0"/>
              </a:rPr>
              <a:t>At </a:t>
            </a:r>
            <a:r>
              <a:rPr lang="en-GB" dirty="0" err="1">
                <a:solidFill>
                  <a:schemeClr val="tx1"/>
                </a:solidFill>
                <a:latin typeface="Arial" panose="020B0604020202020204" pitchFamily="34" charset="0"/>
                <a:cs typeface="Arial" panose="020B0604020202020204" pitchFamily="34" charset="0"/>
              </a:rPr>
              <a:t>Torkington</a:t>
            </a:r>
            <a:r>
              <a:rPr lang="en-GB" dirty="0">
                <a:solidFill>
                  <a:schemeClr val="tx1"/>
                </a:solidFill>
                <a:latin typeface="Arial" panose="020B0604020202020204" pitchFamily="34" charset="0"/>
                <a:cs typeface="Arial" panose="020B0604020202020204" pitchFamily="34" charset="0"/>
              </a:rPr>
              <a:t> Primary, we want all children to be able to confidently communicate their knowledge, ideas and emotions through their writing and reach their full potential. We aim to provide children with a literacy-rich environment, high quality texts and inspiring learning opportunities, which will help them to:</a:t>
            </a:r>
          </a:p>
          <a:p>
            <a:pPr fontAlgn="t"/>
            <a:r>
              <a:rPr lang="en-GB" dirty="0">
                <a:solidFill>
                  <a:schemeClr val="tx1"/>
                </a:solidFill>
                <a:latin typeface="Arial" panose="020B0604020202020204" pitchFamily="34" charset="0"/>
                <a:cs typeface="Arial" panose="020B0604020202020204" pitchFamily="34" charset="0"/>
              </a:rPr>
              <a:t>Guide and nurture each individual on their own personal journeys to becoming successful writers.</a:t>
            </a:r>
          </a:p>
          <a:p>
            <a:pPr fontAlgn="t"/>
            <a:r>
              <a:rPr lang="en-GB" dirty="0">
                <a:solidFill>
                  <a:schemeClr val="tx1"/>
                </a:solidFill>
                <a:latin typeface="Arial" panose="020B0604020202020204" pitchFamily="34" charset="0"/>
                <a:cs typeface="Arial" panose="020B0604020202020204" pitchFamily="34" charset="0"/>
              </a:rPr>
              <a:t>Provide exciting writing opportunities and experiences that engage and enhance all pupils.</a:t>
            </a:r>
          </a:p>
          <a:p>
            <a:pPr fontAlgn="t"/>
            <a:r>
              <a:rPr lang="en-GB" dirty="0">
                <a:solidFill>
                  <a:schemeClr val="tx1"/>
                </a:solidFill>
                <a:latin typeface="Arial" panose="020B0604020202020204" pitchFamily="34" charset="0"/>
                <a:cs typeface="Arial" panose="020B0604020202020204" pitchFamily="34" charset="0"/>
              </a:rPr>
              <a:t> We want all children to acquire a wide vocabulary and to be able to spell new words by effectively applying the spelling patterns and rules they learn throughout their time in primary school.</a:t>
            </a:r>
          </a:p>
          <a:p>
            <a:pPr fontAlgn="t"/>
            <a:r>
              <a:rPr lang="en-GB" dirty="0">
                <a:solidFill>
                  <a:schemeClr val="tx1"/>
                </a:solidFill>
                <a:latin typeface="Arial" panose="020B0604020202020204" pitchFamily="34" charset="0"/>
                <a:cs typeface="Arial" panose="020B0604020202020204" pitchFamily="34" charset="0"/>
              </a:rPr>
              <a:t>We want all children to have a solid understanding of grammar and apply it effectively to their writing.</a:t>
            </a:r>
          </a:p>
          <a:p>
            <a:pPr fontAlgn="t"/>
            <a:r>
              <a:rPr lang="en-GB" dirty="0">
                <a:solidFill>
                  <a:schemeClr val="tx1"/>
                </a:solidFill>
                <a:latin typeface="Arial" panose="020B0604020202020204" pitchFamily="34" charset="0"/>
                <a:cs typeface="Arial" panose="020B0604020202020204" pitchFamily="34" charset="0"/>
              </a:rPr>
              <a:t>We want them to write clearly, accurately and coherently, adapting their language and style in and for a range of contexts, purposes and audiences.</a:t>
            </a:r>
          </a:p>
          <a:p>
            <a:pPr fontAlgn="t"/>
            <a:r>
              <a:rPr lang="en-GB" dirty="0">
                <a:solidFill>
                  <a:schemeClr val="tx1"/>
                </a:solidFill>
                <a:latin typeface="Arial" panose="020B0604020202020204" pitchFamily="34" charset="0"/>
                <a:cs typeface="Arial" panose="020B0604020202020204" pitchFamily="34" charset="0"/>
              </a:rPr>
              <a:t> We believe that all children should be encouraged to take pride in the presentation of their writing, in part by developing a legible, cursive, individual handwriting style by the time they move to secondary school.</a:t>
            </a:r>
          </a:p>
          <a:p>
            <a:pPr fontAlgn="t"/>
            <a:r>
              <a:rPr lang="en-GB" dirty="0">
                <a:solidFill>
                  <a:schemeClr val="tx1"/>
                </a:solidFill>
                <a:latin typeface="Arial" panose="020B0604020202020204" pitchFamily="34" charset="0"/>
                <a:cs typeface="Arial" panose="020B0604020202020204" pitchFamily="34" charset="0"/>
              </a:rPr>
              <a:t>We want every child to have a good knowledge of phonics to springboard children to becoming fluent writers.</a:t>
            </a:r>
          </a:p>
          <a:p>
            <a:pPr fontAlgn="t"/>
            <a:r>
              <a:rPr lang="en-GB" dirty="0">
                <a:solidFill>
                  <a:schemeClr val="tx1"/>
                </a:solidFill>
                <a:latin typeface="Arial" panose="020B0604020202020204" pitchFamily="34" charset="0"/>
                <a:cs typeface="Arial" panose="020B0604020202020204" pitchFamily="34" charset="0"/>
              </a:rPr>
              <a:t>To plan a progressive curriculum to build upon previous teaching, with regular assessment to ensure each child’s needs are met to reach their full potential.</a:t>
            </a:r>
          </a:p>
          <a:p>
            <a:endParaRPr lang="en-GB" dirty="0"/>
          </a:p>
        </p:txBody>
      </p:sp>
      <p:pic>
        <p:nvPicPr>
          <p:cNvPr id="4" name="Picture 3">
            <a:extLst>
              <a:ext uri="{FF2B5EF4-FFF2-40B4-BE49-F238E27FC236}">
                <a16:creationId xmlns:a16="http://schemas.microsoft.com/office/drawing/2014/main" id="{97DFA4B9-0DA1-4D05-A2D6-EA97D5A8BB6C}"/>
              </a:ext>
            </a:extLst>
          </p:cNvPr>
          <p:cNvPicPr>
            <a:picLocks noChangeAspect="1"/>
          </p:cNvPicPr>
          <p:nvPr/>
        </p:nvPicPr>
        <p:blipFill>
          <a:blip r:embed="rId2"/>
          <a:stretch>
            <a:fillRect/>
          </a:stretch>
        </p:blipFill>
        <p:spPr>
          <a:xfrm>
            <a:off x="3158902" y="6342748"/>
            <a:ext cx="3633531" cy="188992"/>
          </a:xfrm>
          <a:prstGeom prst="rect">
            <a:avLst/>
          </a:prstGeom>
        </p:spPr>
      </p:pic>
    </p:spTree>
    <p:extLst>
      <p:ext uri="{BB962C8B-B14F-4D97-AF65-F5344CB8AC3E}">
        <p14:creationId xmlns:p14="http://schemas.microsoft.com/office/powerpoint/2010/main" val="958191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302" y="170826"/>
            <a:ext cx="8596668" cy="1320800"/>
          </a:xfrm>
        </p:spPr>
        <p:txBody>
          <a:bodyPr/>
          <a:lstStyle/>
          <a:p>
            <a:r>
              <a:rPr lang="en-GB" dirty="0"/>
              <a:t>IMPLEMENTATION</a:t>
            </a:r>
          </a:p>
        </p:txBody>
      </p:sp>
      <p:sp>
        <p:nvSpPr>
          <p:cNvPr id="3" name="Content Placeholder 2"/>
          <p:cNvSpPr>
            <a:spLocks noGrp="1"/>
          </p:cNvSpPr>
          <p:nvPr>
            <p:ph idx="1"/>
          </p:nvPr>
        </p:nvSpPr>
        <p:spPr>
          <a:xfrm>
            <a:off x="307563" y="831226"/>
            <a:ext cx="8596668" cy="3847215"/>
          </a:xfrm>
        </p:spPr>
        <p:txBody>
          <a:bodyPr>
            <a:noAutofit/>
          </a:bodyPr>
          <a:lstStyle/>
          <a:p>
            <a:pPr marL="0" indent="0" algn="ctr">
              <a:buNone/>
            </a:pPr>
            <a:r>
              <a:rPr lang="en-GB" b="1" dirty="0">
                <a:solidFill>
                  <a:schemeClr val="tx1"/>
                </a:solidFill>
                <a:latin typeface="Arial" panose="020B0604020202020204" pitchFamily="34" charset="0"/>
                <a:cs typeface="Arial" panose="020B0604020202020204" pitchFamily="34" charset="0"/>
              </a:rPr>
              <a:t>Language comprehension </a:t>
            </a:r>
          </a:p>
          <a:p>
            <a:pPr marL="0" indent="0" algn="ctr">
              <a:buNone/>
            </a:pPr>
            <a:r>
              <a:rPr lang="en-GB" dirty="0">
                <a:solidFill>
                  <a:schemeClr val="tx1"/>
                </a:solidFill>
                <a:latin typeface="Arial" panose="020B0604020202020204" pitchFamily="34" charset="0"/>
                <a:cs typeface="Arial" panose="020B0604020202020204" pitchFamily="34" charset="0"/>
              </a:rPr>
              <a:t>At Torkington, children study reading daily using VIPERS. This ensures that we use the correct Lexile level for the children to access the comprehension independently. The VIPERS skills enable the children to understand what the question is asking and give them the correct tools to answer. High quality texts and passages are chosen, appropriate to the expectations of the year group or ability of children, and teachers use this to model the application of the agreed reading skills. We ensure that once a half term the children have a week focused on poetry and different poets. In EYFS we have daily stories time and rhyme sessions and discuss questions related to the stories. This is where the children can talk about the story of the week and have an activity linked to their book. </a:t>
            </a:r>
          </a:p>
        </p:txBody>
      </p:sp>
      <p:pic>
        <p:nvPicPr>
          <p:cNvPr id="4" name="Picture 3"/>
          <p:cNvPicPr>
            <a:picLocks noChangeAspect="1"/>
          </p:cNvPicPr>
          <p:nvPr/>
        </p:nvPicPr>
        <p:blipFill>
          <a:blip r:embed="rId2"/>
          <a:stretch>
            <a:fillRect/>
          </a:stretch>
        </p:blipFill>
        <p:spPr>
          <a:xfrm>
            <a:off x="7783928" y="0"/>
            <a:ext cx="1274174" cy="1158340"/>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719512" y="6295675"/>
            <a:ext cx="3635375" cy="187325"/>
          </a:xfrm>
          <a:prstGeom prst="rect">
            <a:avLst/>
          </a:prstGeom>
          <a:noFill/>
        </p:spPr>
      </p:pic>
      <p:pic>
        <p:nvPicPr>
          <p:cNvPr id="9" name="Picture 8"/>
          <p:cNvPicPr>
            <a:picLocks noChangeAspect="1"/>
          </p:cNvPicPr>
          <p:nvPr/>
        </p:nvPicPr>
        <p:blipFill>
          <a:blip r:embed="rId4"/>
          <a:stretch>
            <a:fillRect/>
          </a:stretch>
        </p:blipFill>
        <p:spPr>
          <a:xfrm>
            <a:off x="9500977" y="437321"/>
            <a:ext cx="2542729" cy="4093038"/>
          </a:xfrm>
          <a:prstGeom prst="rect">
            <a:avLst/>
          </a:prstGeom>
        </p:spPr>
      </p:pic>
    </p:spTree>
    <p:extLst>
      <p:ext uri="{BB962C8B-B14F-4D97-AF65-F5344CB8AC3E}">
        <p14:creationId xmlns:p14="http://schemas.microsoft.com/office/powerpoint/2010/main" val="3565156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542" y="242864"/>
            <a:ext cx="8596668" cy="1320800"/>
          </a:xfrm>
        </p:spPr>
        <p:txBody>
          <a:bodyPr/>
          <a:lstStyle/>
          <a:p>
            <a:r>
              <a:rPr lang="en-GB" dirty="0"/>
              <a:t>IMPLEMENTATION</a:t>
            </a:r>
          </a:p>
        </p:txBody>
      </p:sp>
      <p:sp>
        <p:nvSpPr>
          <p:cNvPr id="3" name="Content Placeholder 2"/>
          <p:cNvSpPr>
            <a:spLocks noGrp="1"/>
          </p:cNvSpPr>
          <p:nvPr>
            <p:ph idx="1"/>
          </p:nvPr>
        </p:nvSpPr>
        <p:spPr>
          <a:xfrm>
            <a:off x="479026" y="759009"/>
            <a:ext cx="8596668" cy="3847215"/>
          </a:xfrm>
        </p:spPr>
        <p:txBody>
          <a:bodyPr>
            <a:noAutofit/>
          </a:bodyPr>
          <a:lstStyle/>
          <a:p>
            <a:pPr marL="0" indent="0" algn="ctr">
              <a:buNone/>
            </a:pPr>
            <a:r>
              <a:rPr lang="en-GB" b="1" dirty="0">
                <a:solidFill>
                  <a:schemeClr val="tx1"/>
                </a:solidFill>
                <a:latin typeface="Arial" panose="020B0604020202020204" pitchFamily="34" charset="0"/>
                <a:cs typeface="Arial" panose="020B0604020202020204" pitchFamily="34" charset="0"/>
              </a:rPr>
              <a:t>Language comprehension </a:t>
            </a:r>
          </a:p>
          <a:p>
            <a:pPr marL="0" indent="0" algn="ctr">
              <a:buNone/>
            </a:pPr>
            <a:r>
              <a:rPr lang="en-GB" dirty="0">
                <a:solidFill>
                  <a:schemeClr val="tx1"/>
                </a:solidFill>
                <a:latin typeface="Arial" panose="020B0604020202020204" pitchFamily="34" charset="0"/>
                <a:cs typeface="Arial" panose="020B0604020202020204" pitchFamily="34" charset="0"/>
              </a:rPr>
              <a:t>At Torkington, children have a daily word of the week. This is chosen through the texts they are reading. It is to develop their understanding of tier 2 words within their writing and contextualise vocabulary within class texts. In EYFS and KS1 the words are displayed and referred back to on the working wall. In KS2 they are displayed and referred back to on the working wall and the children have ownership over their own vocabulary books. These books are use as a writing tool so children can reference previous words from their own reading or the words that have been discussed within literacy and reading sessions. </a:t>
            </a:r>
          </a:p>
        </p:txBody>
      </p:sp>
      <p:pic>
        <p:nvPicPr>
          <p:cNvPr id="4" name="Picture 3"/>
          <p:cNvPicPr>
            <a:picLocks noChangeAspect="1"/>
          </p:cNvPicPr>
          <p:nvPr/>
        </p:nvPicPr>
        <p:blipFill>
          <a:blip r:embed="rId2"/>
          <a:stretch>
            <a:fillRect/>
          </a:stretch>
        </p:blipFill>
        <p:spPr>
          <a:xfrm>
            <a:off x="7783928" y="0"/>
            <a:ext cx="1274174" cy="1158340"/>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719512" y="6295675"/>
            <a:ext cx="3635375" cy="187325"/>
          </a:xfrm>
          <a:prstGeom prst="rect">
            <a:avLst/>
          </a:prstGeom>
          <a:noFill/>
        </p:spPr>
      </p:pic>
    </p:spTree>
    <p:extLst>
      <p:ext uri="{BB962C8B-B14F-4D97-AF65-F5344CB8AC3E}">
        <p14:creationId xmlns:p14="http://schemas.microsoft.com/office/powerpoint/2010/main" val="2421266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767" y="115642"/>
            <a:ext cx="8596668" cy="1320800"/>
          </a:xfrm>
        </p:spPr>
        <p:txBody>
          <a:bodyPr/>
          <a:lstStyle/>
          <a:p>
            <a:r>
              <a:rPr lang="en-GB" dirty="0"/>
              <a:t>IMPLEMENTATION</a:t>
            </a:r>
          </a:p>
        </p:txBody>
      </p:sp>
      <p:sp>
        <p:nvSpPr>
          <p:cNvPr id="3" name="Content Placeholder 2"/>
          <p:cNvSpPr>
            <a:spLocks noGrp="1"/>
          </p:cNvSpPr>
          <p:nvPr>
            <p:ph idx="1"/>
          </p:nvPr>
        </p:nvSpPr>
        <p:spPr>
          <a:xfrm>
            <a:off x="586695" y="776042"/>
            <a:ext cx="8596668" cy="3847215"/>
          </a:xfrm>
        </p:spPr>
        <p:txBody>
          <a:bodyPr>
            <a:noAutofit/>
          </a:bodyPr>
          <a:lstStyle/>
          <a:p>
            <a:pPr marL="0" indent="0" algn="ctr">
              <a:buNone/>
            </a:pPr>
            <a:r>
              <a:rPr lang="en-GB" b="1" dirty="0">
                <a:solidFill>
                  <a:schemeClr val="tx1"/>
                </a:solidFill>
                <a:latin typeface="Arial" panose="020B0604020202020204" pitchFamily="34" charset="0"/>
                <a:cs typeface="Arial" panose="020B0604020202020204" pitchFamily="34" charset="0"/>
              </a:rPr>
              <a:t>Word Reading and Spelling</a:t>
            </a:r>
          </a:p>
          <a:p>
            <a:pPr marL="0" indent="0" algn="ctr">
              <a:buNone/>
            </a:pPr>
            <a:r>
              <a:rPr lang="en-GB" dirty="0">
                <a:solidFill>
                  <a:schemeClr val="tx1"/>
                </a:solidFill>
                <a:latin typeface="Arial" panose="020B0604020202020204" pitchFamily="34" charset="0"/>
                <a:cs typeface="Arial" panose="020B0604020202020204" pitchFamily="34" charset="0"/>
              </a:rPr>
              <a:t>Alongside reading in EYFS and KS1 we use the synthetic phonics Super Sonic Phonic Friends to deliver the teaching of phonics. The children follow a reading scheme which is at assessed through their phonics levels. In EYFS and KS1 parents readers volunteer listening to children read their decodable phonics books. As well as children being read with by teachers and teaching assistants to assess their level. We have developed the use of phonics jotters to build letter formation and sentence structure.  All of the Year 3 children progress onto the Nelson spellings. Children that need extra support are targeted through the Intervention</a:t>
            </a:r>
            <a:r>
              <a:rPr lang="en-GB" dirty="0">
                <a:solidFill>
                  <a:srgbClr val="FF0000"/>
                </a:solidFill>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2"/>
          <a:stretch>
            <a:fillRect/>
          </a:stretch>
        </p:blipFill>
        <p:spPr>
          <a:xfrm>
            <a:off x="7783928" y="0"/>
            <a:ext cx="1274174" cy="1158340"/>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719512" y="6295675"/>
            <a:ext cx="3635375" cy="187325"/>
          </a:xfrm>
          <a:prstGeom prst="rect">
            <a:avLst/>
          </a:prstGeom>
          <a:noFill/>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4716" r="9392"/>
          <a:stretch/>
        </p:blipFill>
        <p:spPr>
          <a:xfrm rot="10800000">
            <a:off x="9265435" y="415026"/>
            <a:ext cx="2880987" cy="3265715"/>
          </a:xfrm>
          <a:prstGeom prst="rect">
            <a:avLst/>
          </a:prstGeom>
        </p:spPr>
      </p:pic>
    </p:spTree>
    <p:extLst>
      <p:ext uri="{BB962C8B-B14F-4D97-AF65-F5344CB8AC3E}">
        <p14:creationId xmlns:p14="http://schemas.microsoft.com/office/powerpoint/2010/main" val="3799198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652" y="96570"/>
            <a:ext cx="8596668" cy="1320800"/>
          </a:xfrm>
        </p:spPr>
        <p:txBody>
          <a:bodyPr/>
          <a:lstStyle/>
          <a:p>
            <a:r>
              <a:rPr lang="en-GB" dirty="0"/>
              <a:t>IMPLEMENTATION</a:t>
            </a:r>
          </a:p>
        </p:txBody>
      </p:sp>
      <p:sp>
        <p:nvSpPr>
          <p:cNvPr id="3" name="Content Placeholder 2"/>
          <p:cNvSpPr>
            <a:spLocks noGrp="1"/>
          </p:cNvSpPr>
          <p:nvPr>
            <p:ph idx="1"/>
          </p:nvPr>
        </p:nvSpPr>
        <p:spPr>
          <a:xfrm>
            <a:off x="589652" y="899309"/>
            <a:ext cx="8596668" cy="3847215"/>
          </a:xfrm>
        </p:spPr>
        <p:txBody>
          <a:bodyPr>
            <a:noAutofit/>
          </a:bodyPr>
          <a:lstStyle/>
          <a:p>
            <a:pPr marL="0" indent="0" algn="ctr">
              <a:buNone/>
            </a:pPr>
            <a:r>
              <a:rPr lang="en-GB" b="1" dirty="0">
                <a:solidFill>
                  <a:schemeClr val="tx1"/>
                </a:solidFill>
                <a:latin typeface="Arial" panose="020B0604020202020204" pitchFamily="34" charset="0"/>
                <a:cs typeface="Arial" panose="020B0604020202020204" pitchFamily="34" charset="0"/>
              </a:rPr>
              <a:t>Reading for Pleasure</a:t>
            </a:r>
          </a:p>
          <a:p>
            <a:pPr marL="0" indent="0" algn="ctr">
              <a:buNone/>
            </a:pPr>
            <a:r>
              <a:rPr lang="en-GB" dirty="0">
                <a:solidFill>
                  <a:schemeClr val="tx1"/>
                </a:solidFill>
                <a:latin typeface="Arial" panose="020B0604020202020204" pitchFamily="34" charset="0"/>
                <a:cs typeface="Arial" panose="020B0604020202020204" pitchFamily="34" charset="0"/>
              </a:rPr>
              <a:t>At </a:t>
            </a:r>
            <a:r>
              <a:rPr lang="en-GB" dirty="0" err="1">
                <a:solidFill>
                  <a:schemeClr val="tx1"/>
                </a:solidFill>
                <a:latin typeface="Arial" panose="020B0604020202020204" pitchFamily="34" charset="0"/>
                <a:cs typeface="Arial" panose="020B0604020202020204" pitchFamily="34" charset="0"/>
              </a:rPr>
              <a:t>Torkington</a:t>
            </a:r>
            <a:r>
              <a:rPr lang="en-GB" dirty="0">
                <a:solidFill>
                  <a:schemeClr val="tx1"/>
                </a:solidFill>
                <a:latin typeface="Arial" panose="020B0604020202020204" pitchFamily="34" charset="0"/>
                <a:cs typeface="Arial" panose="020B0604020202020204" pitchFamily="34" charset="0"/>
              </a:rPr>
              <a:t>, we believe that alongside their children’s reading scheme books it is important that we have daily story time sessions. This is when the teacher will read to the children and modelled reading with intonation, expression and confidence. The stories are chosen by the teacher and shared with the children. We also have a star author every half term to develop children’s knowledge of stories and read a variety of different texts. </a:t>
            </a:r>
          </a:p>
          <a:p>
            <a:pPr marL="0" indent="0" algn="ctr">
              <a:buNone/>
            </a:pPr>
            <a:r>
              <a:rPr lang="en-GB" b="1" dirty="0">
                <a:solidFill>
                  <a:schemeClr val="tx1"/>
                </a:solidFill>
                <a:latin typeface="Arial" panose="020B0604020202020204" pitchFamily="34" charset="0"/>
                <a:cs typeface="Arial" panose="020B0604020202020204" pitchFamily="34" charset="0"/>
              </a:rPr>
              <a:t>World Book day</a:t>
            </a:r>
          </a:p>
          <a:p>
            <a:pPr marL="0" indent="0" algn="ctr">
              <a:buNone/>
            </a:pPr>
            <a:r>
              <a:rPr lang="en-GB" dirty="0">
                <a:solidFill>
                  <a:schemeClr val="tx1"/>
                </a:solidFill>
                <a:latin typeface="Arial" panose="020B0604020202020204" pitchFamily="34" charset="0"/>
                <a:cs typeface="Arial" panose="020B0604020202020204" pitchFamily="34" charset="0"/>
              </a:rPr>
              <a:t>For world book day we shared stories of protected</a:t>
            </a:r>
          </a:p>
          <a:p>
            <a:pPr marL="0" indent="0" algn="ctr">
              <a:buNone/>
            </a:pPr>
            <a:r>
              <a:rPr lang="en-GB" dirty="0">
                <a:solidFill>
                  <a:schemeClr val="tx1"/>
                </a:solidFill>
                <a:latin typeface="Arial" panose="020B0604020202020204" pitchFamily="34" charset="0"/>
                <a:cs typeface="Arial" panose="020B0604020202020204" pitchFamily="34" charset="0"/>
              </a:rPr>
              <a:t> rights authors. We enjoyed reading stories, sharing facts about</a:t>
            </a:r>
          </a:p>
          <a:p>
            <a:pPr marL="0" indent="0" algn="ctr">
              <a:buNone/>
            </a:pPr>
            <a:r>
              <a:rPr lang="en-GB" dirty="0">
                <a:solidFill>
                  <a:schemeClr val="tx1"/>
                </a:solidFill>
                <a:latin typeface="Arial" panose="020B0604020202020204" pitchFamily="34" charset="0"/>
                <a:cs typeface="Arial" panose="020B0604020202020204" pitchFamily="34" charset="0"/>
              </a:rPr>
              <a:t> the authors and creative artwork based on the books.</a:t>
            </a:r>
          </a:p>
        </p:txBody>
      </p:sp>
      <p:pic>
        <p:nvPicPr>
          <p:cNvPr id="4" name="Picture 3"/>
          <p:cNvPicPr>
            <a:picLocks noChangeAspect="1"/>
          </p:cNvPicPr>
          <p:nvPr/>
        </p:nvPicPr>
        <p:blipFill>
          <a:blip r:embed="rId2"/>
          <a:stretch>
            <a:fillRect/>
          </a:stretch>
        </p:blipFill>
        <p:spPr>
          <a:xfrm>
            <a:off x="7783928" y="0"/>
            <a:ext cx="1274174" cy="1158340"/>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719512" y="6295675"/>
            <a:ext cx="3635375" cy="187325"/>
          </a:xfrm>
          <a:prstGeom prst="rect">
            <a:avLst/>
          </a:prstGeom>
          <a:noFill/>
        </p:spPr>
      </p:pic>
      <p:pic>
        <p:nvPicPr>
          <p:cNvPr id="6" name="Picture 5"/>
          <p:cNvPicPr>
            <a:picLocks noChangeAspect="1"/>
          </p:cNvPicPr>
          <p:nvPr/>
        </p:nvPicPr>
        <p:blipFill>
          <a:blip r:embed="rId4"/>
          <a:stretch>
            <a:fillRect/>
          </a:stretch>
        </p:blipFill>
        <p:spPr>
          <a:xfrm>
            <a:off x="9901794" y="452848"/>
            <a:ext cx="1969179" cy="3718882"/>
          </a:xfrm>
          <a:prstGeom prst="rect">
            <a:avLst/>
          </a:prstGeom>
        </p:spPr>
      </p:pic>
      <p:pic>
        <p:nvPicPr>
          <p:cNvPr id="7" name="Picture 6"/>
          <p:cNvPicPr>
            <a:picLocks noChangeAspect="1"/>
          </p:cNvPicPr>
          <p:nvPr/>
        </p:nvPicPr>
        <p:blipFill rotWithShape="1">
          <a:blip r:embed="rId5"/>
          <a:srcRect l="27985" t="13333" r="39138" b="10868"/>
          <a:stretch/>
        </p:blipFill>
        <p:spPr>
          <a:xfrm>
            <a:off x="7695847" y="3278458"/>
            <a:ext cx="2079171" cy="3834915"/>
          </a:xfrm>
          <a:prstGeom prst="rect">
            <a:avLst/>
          </a:prstGeom>
        </p:spPr>
      </p:pic>
    </p:spTree>
    <p:extLst>
      <p:ext uri="{BB962C8B-B14F-4D97-AF65-F5344CB8AC3E}">
        <p14:creationId xmlns:p14="http://schemas.microsoft.com/office/powerpoint/2010/main" val="2161016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IMPLEMENTATION</a:t>
            </a:r>
          </a:p>
        </p:txBody>
      </p:sp>
      <p:sp>
        <p:nvSpPr>
          <p:cNvPr id="3" name="Content Placeholder 2"/>
          <p:cNvSpPr>
            <a:spLocks noGrp="1"/>
          </p:cNvSpPr>
          <p:nvPr>
            <p:ph idx="1"/>
          </p:nvPr>
        </p:nvSpPr>
        <p:spPr>
          <a:xfrm>
            <a:off x="461434" y="1676399"/>
            <a:ext cx="8596668" cy="3847215"/>
          </a:xfrm>
        </p:spPr>
        <p:txBody>
          <a:bodyPr>
            <a:noAutofit/>
          </a:bodyPr>
          <a:lstStyle/>
          <a:p>
            <a:pPr marL="0" indent="0" algn="ctr">
              <a:buNone/>
            </a:pPr>
            <a:r>
              <a:rPr lang="en-GB" b="1" dirty="0">
                <a:solidFill>
                  <a:schemeClr val="tx1"/>
                </a:solidFill>
                <a:latin typeface="Arial" panose="020B0604020202020204" pitchFamily="34" charset="0"/>
                <a:cs typeface="Arial" panose="020B0604020202020204" pitchFamily="34" charset="0"/>
              </a:rPr>
              <a:t>Reading Pleasure</a:t>
            </a:r>
          </a:p>
          <a:p>
            <a:pPr marL="0" indent="0" algn="ctr">
              <a:buNone/>
            </a:pPr>
            <a:r>
              <a:rPr lang="en-GB" dirty="0">
                <a:solidFill>
                  <a:schemeClr val="tx1"/>
                </a:solidFill>
                <a:latin typeface="Arial" panose="020B0604020202020204" pitchFamily="34" charset="0"/>
                <a:cs typeface="Arial" panose="020B0604020202020204" pitchFamily="34" charset="0"/>
              </a:rPr>
              <a:t>Throughout the school for 15 minutes at the end of the day we have reading buddies where the older children will read with the younger children either in the library or in the classroom with their decodable phonics book.</a:t>
            </a:r>
          </a:p>
          <a:p>
            <a:pPr marL="0" indent="0" algn="ctr">
              <a:buNone/>
            </a:pPr>
            <a:r>
              <a:rPr lang="en-GB" dirty="0">
                <a:solidFill>
                  <a:schemeClr val="tx1"/>
                </a:solidFill>
                <a:latin typeface="Arial" panose="020B0604020202020204" pitchFamily="34" charset="0"/>
                <a:cs typeface="Arial" panose="020B0604020202020204" pitchFamily="34" charset="0"/>
              </a:rPr>
              <a:t>Every week we have a reading star of the week. This is celebrated in assembly and the reading star takes home the class reading pet and hot chocolate. The following week the story they chose is shared to the class and kept in a class reading journal.</a:t>
            </a:r>
          </a:p>
          <a:p>
            <a:pPr marL="0" indent="0" algn="ctr">
              <a:buNone/>
            </a:pPr>
            <a:r>
              <a:rPr lang="en-GB" dirty="0">
                <a:solidFill>
                  <a:schemeClr val="tx1"/>
                </a:solidFill>
                <a:latin typeface="Arial" panose="020B0604020202020204" pitchFamily="34" charset="0"/>
                <a:cs typeface="Arial" panose="020B0604020202020204" pitchFamily="34" charset="0"/>
              </a:rPr>
              <a:t>Children across school take part in the book awards. Our learning council took ownership of a reading audit to choose our </a:t>
            </a:r>
            <a:r>
              <a:rPr lang="en-GB" dirty="0" err="1">
                <a:solidFill>
                  <a:schemeClr val="tx1"/>
                </a:solidFill>
                <a:latin typeface="Arial" panose="020B0604020202020204" pitchFamily="34" charset="0"/>
                <a:cs typeface="Arial" panose="020B0604020202020204" pitchFamily="34" charset="0"/>
              </a:rPr>
              <a:t>Torkington</a:t>
            </a:r>
            <a:r>
              <a:rPr lang="en-GB" dirty="0">
                <a:solidFill>
                  <a:schemeClr val="tx1"/>
                </a:solidFill>
                <a:latin typeface="Arial" panose="020B0604020202020204" pitchFamily="34" charset="0"/>
                <a:cs typeface="Arial" panose="020B0604020202020204" pitchFamily="34" charset="0"/>
              </a:rPr>
              <a:t> reader of the year. They  were then invited to a ceremony celebrating readers. Part of this included author visits from the various awarding winning authors.  </a:t>
            </a:r>
          </a:p>
        </p:txBody>
      </p:sp>
      <p:pic>
        <p:nvPicPr>
          <p:cNvPr id="4" name="Picture 3"/>
          <p:cNvPicPr>
            <a:picLocks noChangeAspect="1"/>
          </p:cNvPicPr>
          <p:nvPr/>
        </p:nvPicPr>
        <p:blipFill>
          <a:blip r:embed="rId2"/>
          <a:stretch>
            <a:fillRect/>
          </a:stretch>
        </p:blipFill>
        <p:spPr>
          <a:xfrm>
            <a:off x="7783928" y="0"/>
            <a:ext cx="1274174" cy="1158340"/>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719512" y="6295675"/>
            <a:ext cx="3635375" cy="187325"/>
          </a:xfrm>
          <a:prstGeom prst="rect">
            <a:avLst/>
          </a:prstGeom>
          <a:noFill/>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9133563" y="3843613"/>
            <a:ext cx="3239716" cy="2527038"/>
          </a:xfrm>
          <a:prstGeom prst="rect">
            <a:avLst/>
          </a:prstGeom>
        </p:spPr>
      </p:pic>
      <p:pic>
        <p:nvPicPr>
          <p:cNvPr id="8" name="Picture 7"/>
          <p:cNvPicPr>
            <a:picLocks noChangeAspect="1"/>
          </p:cNvPicPr>
          <p:nvPr/>
        </p:nvPicPr>
        <p:blipFill rotWithShape="1">
          <a:blip r:embed="rId5"/>
          <a:srcRect l="30177" t="16986" r="28326" b="13790"/>
          <a:stretch/>
        </p:blipFill>
        <p:spPr>
          <a:xfrm>
            <a:off x="9540901" y="123171"/>
            <a:ext cx="2476039" cy="3106455"/>
          </a:xfrm>
          <a:prstGeom prst="rect">
            <a:avLst/>
          </a:prstGeom>
        </p:spPr>
      </p:pic>
    </p:spTree>
    <p:extLst>
      <p:ext uri="{BB962C8B-B14F-4D97-AF65-F5344CB8AC3E}">
        <p14:creationId xmlns:p14="http://schemas.microsoft.com/office/powerpoint/2010/main" val="3592894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81767-DFD7-4959-842F-D7AE061EDAFE}"/>
              </a:ext>
            </a:extLst>
          </p:cNvPr>
          <p:cNvSpPr>
            <a:spLocks noGrp="1"/>
          </p:cNvSpPr>
          <p:nvPr>
            <p:ph type="title"/>
          </p:nvPr>
        </p:nvSpPr>
        <p:spPr/>
        <p:txBody>
          <a:bodyPr/>
          <a:lstStyle/>
          <a:p>
            <a:r>
              <a:rPr lang="en-GB" dirty="0"/>
              <a:t>IMPLEMENTATION</a:t>
            </a:r>
          </a:p>
        </p:txBody>
      </p:sp>
      <p:sp>
        <p:nvSpPr>
          <p:cNvPr id="3" name="Content Placeholder 2">
            <a:extLst>
              <a:ext uri="{FF2B5EF4-FFF2-40B4-BE49-F238E27FC236}">
                <a16:creationId xmlns:a16="http://schemas.microsoft.com/office/drawing/2014/main" id="{340634AA-DC8F-4C60-901B-C6809016E05F}"/>
              </a:ext>
            </a:extLst>
          </p:cNvPr>
          <p:cNvSpPr>
            <a:spLocks noGrp="1"/>
          </p:cNvSpPr>
          <p:nvPr>
            <p:ph idx="1"/>
          </p:nvPr>
        </p:nvSpPr>
        <p:spPr>
          <a:xfrm>
            <a:off x="452046" y="1270000"/>
            <a:ext cx="9487083" cy="4554378"/>
          </a:xfrm>
        </p:spPr>
        <p:txBody>
          <a:bodyPr>
            <a:normAutofit fontScale="85000" lnSpcReduction="10000"/>
          </a:bodyPr>
          <a:lstStyle/>
          <a:p>
            <a:pPr fontAlgn="t"/>
            <a:r>
              <a:rPr lang="en-GB" dirty="0">
                <a:solidFill>
                  <a:schemeClr val="tx1"/>
                </a:solidFill>
                <a:latin typeface="Arial" panose="020B0604020202020204" pitchFamily="34" charset="0"/>
                <a:cs typeface="Arial" panose="020B0604020202020204" pitchFamily="34" charset="0"/>
              </a:rPr>
              <a:t>At </a:t>
            </a:r>
            <a:r>
              <a:rPr lang="en-GB" dirty="0" err="1">
                <a:solidFill>
                  <a:schemeClr val="tx1"/>
                </a:solidFill>
                <a:latin typeface="Arial" panose="020B0604020202020204" pitchFamily="34" charset="0"/>
                <a:cs typeface="Arial" panose="020B0604020202020204" pitchFamily="34" charset="0"/>
              </a:rPr>
              <a:t>Torkington</a:t>
            </a:r>
            <a:r>
              <a:rPr lang="en-GB" dirty="0">
                <a:solidFill>
                  <a:schemeClr val="tx1"/>
                </a:solidFill>
                <a:latin typeface="Arial" panose="020B0604020202020204" pitchFamily="34" charset="0"/>
                <a:cs typeface="Arial" panose="020B0604020202020204" pitchFamily="34" charset="0"/>
              </a:rPr>
              <a:t>, writing is taught 4x per week across the whole school. Each class studies a different high-quality text, lasting from a few weeks to a whole term depending on text type, length and year group. We passionately believe that reading and writing are inextricably linked therefore studying the text in both reading and writing sessions encourages children to make links and become empathetic and ambitious writers.</a:t>
            </a:r>
          </a:p>
          <a:p>
            <a:pPr fontAlgn="t"/>
            <a:r>
              <a:rPr lang="en-GB" dirty="0">
                <a:solidFill>
                  <a:schemeClr val="tx1"/>
                </a:solidFill>
                <a:latin typeface="Arial" panose="020B0604020202020204" pitchFamily="34" charset="0"/>
                <a:cs typeface="Arial" panose="020B0604020202020204" pitchFamily="34" charset="0"/>
              </a:rPr>
              <a:t>Long, medium and short term planning and the use of progression maps ensure that a variety of genres are progressively taught and built upon both throughout the year and throughout the school.</a:t>
            </a:r>
          </a:p>
          <a:p>
            <a:pPr fontAlgn="t"/>
            <a:r>
              <a:rPr lang="en-GB" dirty="0">
                <a:solidFill>
                  <a:schemeClr val="tx1"/>
                </a:solidFill>
                <a:latin typeface="Arial" panose="020B0604020202020204" pitchFamily="34" charset="0"/>
                <a:cs typeface="Arial" panose="020B0604020202020204" pitchFamily="34" charset="0"/>
              </a:rPr>
              <a:t>Writing is also a key focus in the wider curriculum, especially in Humanity lessons. Children are given the opportunity to transfer and build upon their knowledge of a genre studied during English lessons and apply this learning to a topic focus.</a:t>
            </a:r>
          </a:p>
          <a:p>
            <a:pPr fontAlgn="t"/>
            <a:r>
              <a:rPr lang="en-GB" dirty="0">
                <a:solidFill>
                  <a:schemeClr val="tx1"/>
                </a:solidFill>
                <a:latin typeface="Arial" panose="020B0604020202020204" pitchFamily="34" charset="0"/>
                <a:cs typeface="Arial" panose="020B0604020202020204" pitchFamily="34" charset="0"/>
              </a:rPr>
              <a:t>Through the ‘differentiated texts’ writing process, children will acquire and learn the skills to plan, draft and refine their written work over time and are encouraged to develop independence in being able to identify their own areas for improvement in all pieces of writing.</a:t>
            </a:r>
          </a:p>
          <a:p>
            <a:pPr fontAlgn="t"/>
            <a:r>
              <a:rPr lang="en-GB" dirty="0">
                <a:solidFill>
                  <a:schemeClr val="tx1"/>
                </a:solidFill>
                <a:latin typeface="Arial" panose="020B0604020202020204" pitchFamily="34" charset="0"/>
                <a:cs typeface="Arial" panose="020B0604020202020204" pitchFamily="34" charset="0"/>
              </a:rPr>
              <a:t>Within each unit of work, sequenced lessons ensure that prior learning is checked and built upon and that National Curriculum objectives are taught through a combination of approaches/opportunities</a:t>
            </a:r>
          </a:p>
          <a:p>
            <a:pPr fontAlgn="t"/>
            <a:r>
              <a:rPr lang="en-GB" dirty="0">
                <a:solidFill>
                  <a:schemeClr val="tx1"/>
                </a:solidFill>
                <a:latin typeface="Arial" panose="020B0604020202020204" pitchFamily="34" charset="0"/>
                <a:cs typeface="Arial" panose="020B0604020202020204" pitchFamily="34" charset="0"/>
              </a:rPr>
              <a:t>At the end of the writing unit a child will complete a hot task this ensure they can reflect on their progress and this piece is used as an assessment piece as an independent write. </a:t>
            </a:r>
          </a:p>
          <a:p>
            <a:endParaRPr lang="en-GB" dirty="0"/>
          </a:p>
        </p:txBody>
      </p:sp>
    </p:spTree>
    <p:extLst>
      <p:ext uri="{BB962C8B-B14F-4D97-AF65-F5344CB8AC3E}">
        <p14:creationId xmlns:p14="http://schemas.microsoft.com/office/powerpoint/2010/main" val="2390950133"/>
      </p:ext>
    </p:extLst>
  </p:cSld>
  <p:clrMapOvr>
    <a:masterClrMapping/>
  </p:clrMapOvr>
</p:sld>
</file>

<file path=ppt/theme/theme1.xml><?xml version="1.0" encoding="utf-8"?>
<a:theme xmlns:a="http://schemas.openxmlformats.org/drawingml/2006/main" name="Face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610</TotalTime>
  <Words>1818</Words>
  <Application>Microsoft Office PowerPoint</Application>
  <PresentationFormat>Widescreen</PresentationFormat>
  <Paragraphs>82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Trebuchet MS</vt:lpstr>
      <vt:lpstr>Wingdings 3</vt:lpstr>
      <vt:lpstr>Facet</vt:lpstr>
      <vt:lpstr>PowerPoint Presentation</vt:lpstr>
      <vt:lpstr>INTENT</vt:lpstr>
      <vt:lpstr>INTENT</vt:lpstr>
      <vt:lpstr>IMPLEMENTATION</vt:lpstr>
      <vt:lpstr>IMPLEMENTATION</vt:lpstr>
      <vt:lpstr>IMPLEMENTATION</vt:lpstr>
      <vt:lpstr>IMPLEMENTATION</vt:lpstr>
      <vt:lpstr>IMPLEMENTATION</vt:lpstr>
      <vt:lpstr>IMPLEMENTATION</vt:lpstr>
      <vt:lpstr>PowerPoint Presentation</vt:lpstr>
      <vt:lpstr>IMPLEMENTATION</vt:lpstr>
      <vt:lpstr>IMPACT</vt:lpstr>
      <vt:lpstr>IMPACT</vt:lpstr>
      <vt:lpstr>PowerPoint Presentation</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Astall</dc:creator>
  <cp:lastModifiedBy>Mrs Dobbin</cp:lastModifiedBy>
  <cp:revision>70</cp:revision>
  <cp:lastPrinted>2021-11-16T16:46:22Z</cp:lastPrinted>
  <dcterms:created xsi:type="dcterms:W3CDTF">2021-11-09T09:08:20Z</dcterms:created>
  <dcterms:modified xsi:type="dcterms:W3CDTF">2026-04-27T09:01:48Z</dcterms:modified>
</cp:coreProperties>
</file>